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0"/>
  </p:normalViewPr>
  <p:slideViewPr>
    <p:cSldViewPr snapToGrid="0">
      <p:cViewPr varScale="1">
        <p:scale>
          <a:sx n="54" d="100"/>
          <a:sy n="54" d="100"/>
        </p:scale>
        <p:origin x="66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1F84177-D544-484B-840F-230FCEB94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BC9B9BC-356F-4894-B473-21807684E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2" y="0"/>
            <a:ext cx="6111243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A7134-83D3-0BB6-88EB-9D0C75C9D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279" y="967417"/>
            <a:ext cx="5280460" cy="2915814"/>
          </a:xfrm>
        </p:spPr>
        <p:txBody>
          <a:bodyPr>
            <a:normAutofit/>
          </a:bodyPr>
          <a:lstStyle/>
          <a:p>
            <a:r>
              <a:rPr lang="en-EE" sz="4000" dirty="0">
                <a:solidFill>
                  <a:srgbClr val="FEFFFF"/>
                </a:solidFill>
              </a:rPr>
              <a:t>ANDMESIDE, KAASAEGSE ELUKESKKONNA OSA!</a:t>
            </a:r>
          </a:p>
        </p:txBody>
      </p:sp>
      <p:pic>
        <p:nvPicPr>
          <p:cNvPr id="26" name="Picture 25" descr="A colorful splattered paint&#10;&#10;Description automatically generated">
            <a:extLst>
              <a:ext uri="{FF2B5EF4-FFF2-40B4-BE49-F238E27FC236}">
                <a16:creationId xmlns:a16="http://schemas.microsoft.com/office/drawing/2014/main" id="{CB86512D-0D09-EE87-7385-C462157FE2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38" r="19801" b="1"/>
          <a:stretch/>
        </p:blipFill>
        <p:spPr>
          <a:xfrm>
            <a:off x="6111242" y="10"/>
            <a:ext cx="6080758" cy="6857990"/>
          </a:xfrm>
          <a:prstGeom prst="rect">
            <a:avLst/>
          </a:prstGeom>
        </p:spPr>
      </p:pic>
      <p:sp>
        <p:nvSpPr>
          <p:cNvPr id="34" name="Freeform 27">
            <a:extLst>
              <a:ext uri="{FF2B5EF4-FFF2-40B4-BE49-F238E27FC236}">
                <a16:creationId xmlns:a16="http://schemas.microsoft.com/office/drawing/2014/main" id="{CFD42E53-DE7E-4891-9F3A-A1E195E8E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6881206" cy="857047"/>
          </a:xfrm>
          <a:custGeom>
            <a:avLst/>
            <a:gdLst>
              <a:gd name="connsiteX0" fmla="*/ 0 w 6881206"/>
              <a:gd name="connsiteY0" fmla="*/ 0 h 857047"/>
              <a:gd name="connsiteX1" fmla="*/ 653445 w 6881206"/>
              <a:gd name="connsiteY1" fmla="*/ 0 h 857047"/>
              <a:gd name="connsiteX2" fmla="*/ 1156123 w 6881206"/>
              <a:gd name="connsiteY2" fmla="*/ 0 h 857047"/>
              <a:gd name="connsiteX3" fmla="*/ 1380221 w 6881206"/>
              <a:gd name="connsiteY3" fmla="*/ 0 h 857047"/>
              <a:gd name="connsiteX4" fmla="*/ 1444324 w 6881206"/>
              <a:gd name="connsiteY4" fmla="*/ 0 h 857047"/>
              <a:gd name="connsiteX5" fmla="*/ 1522072 w 6881206"/>
              <a:gd name="connsiteY5" fmla="*/ 0 h 857047"/>
              <a:gd name="connsiteX6" fmla="*/ 1596570 w 6881206"/>
              <a:gd name="connsiteY6" fmla="*/ 0 h 857047"/>
              <a:gd name="connsiteX7" fmla="*/ 1893047 w 6881206"/>
              <a:gd name="connsiteY7" fmla="*/ 0 h 857047"/>
              <a:gd name="connsiteX8" fmla="*/ 1978260 w 6881206"/>
              <a:gd name="connsiteY8" fmla="*/ 0 h 857047"/>
              <a:gd name="connsiteX9" fmla="*/ 2032793 w 6881206"/>
              <a:gd name="connsiteY9" fmla="*/ 0 h 857047"/>
              <a:gd name="connsiteX10" fmla="*/ 2095032 w 6881206"/>
              <a:gd name="connsiteY10" fmla="*/ 0 h 857047"/>
              <a:gd name="connsiteX11" fmla="*/ 2574748 w 6881206"/>
              <a:gd name="connsiteY11" fmla="*/ 0 h 857047"/>
              <a:gd name="connsiteX12" fmla="*/ 2712413 w 6881206"/>
              <a:gd name="connsiteY12" fmla="*/ 0 h 857047"/>
              <a:gd name="connsiteX13" fmla="*/ 2724164 w 6881206"/>
              <a:gd name="connsiteY13" fmla="*/ 0 h 857047"/>
              <a:gd name="connsiteX14" fmla="*/ 2806423 w 6881206"/>
              <a:gd name="connsiteY14" fmla="*/ 0 h 857047"/>
              <a:gd name="connsiteX15" fmla="*/ 2975563 w 6881206"/>
              <a:gd name="connsiteY15" fmla="*/ 0 h 857047"/>
              <a:gd name="connsiteX16" fmla="*/ 3029696 w 6881206"/>
              <a:gd name="connsiteY16" fmla="*/ 0 h 857047"/>
              <a:gd name="connsiteX17" fmla="*/ 3216247 w 6881206"/>
              <a:gd name="connsiteY17" fmla="*/ 0 h 857047"/>
              <a:gd name="connsiteX18" fmla="*/ 3464491 w 6881206"/>
              <a:gd name="connsiteY18" fmla="*/ 0 h 857047"/>
              <a:gd name="connsiteX19" fmla="*/ 3476820 w 6881206"/>
              <a:gd name="connsiteY19" fmla="*/ 0 h 857047"/>
              <a:gd name="connsiteX20" fmla="*/ 3508932 w 6881206"/>
              <a:gd name="connsiteY20" fmla="*/ 0 h 857047"/>
              <a:gd name="connsiteX21" fmla="*/ 3518154 w 6881206"/>
              <a:gd name="connsiteY21" fmla="*/ 0 h 857047"/>
              <a:gd name="connsiteX22" fmla="*/ 3563124 w 6881206"/>
              <a:gd name="connsiteY22" fmla="*/ 0 h 857047"/>
              <a:gd name="connsiteX23" fmla="*/ 3568615 w 6881206"/>
              <a:gd name="connsiteY23" fmla="*/ 0 h 857047"/>
              <a:gd name="connsiteX24" fmla="*/ 3582711 w 6881206"/>
              <a:gd name="connsiteY24" fmla="*/ 0 h 857047"/>
              <a:gd name="connsiteX25" fmla="*/ 3607047 w 6881206"/>
              <a:gd name="connsiteY25" fmla="*/ 0 h 857047"/>
              <a:gd name="connsiteX26" fmla="*/ 3711363 w 6881206"/>
              <a:gd name="connsiteY26" fmla="*/ 0 h 857047"/>
              <a:gd name="connsiteX27" fmla="*/ 3757936 w 6881206"/>
              <a:gd name="connsiteY27" fmla="*/ 0 h 857047"/>
              <a:gd name="connsiteX28" fmla="*/ 3914505 w 6881206"/>
              <a:gd name="connsiteY28" fmla="*/ 0 h 857047"/>
              <a:gd name="connsiteX29" fmla="*/ 4099165 w 6881206"/>
              <a:gd name="connsiteY29" fmla="*/ 0 h 857047"/>
              <a:gd name="connsiteX30" fmla="*/ 4176573 w 6881206"/>
              <a:gd name="connsiteY30" fmla="*/ 0 h 857047"/>
              <a:gd name="connsiteX31" fmla="*/ 4211043 w 6881206"/>
              <a:gd name="connsiteY31" fmla="*/ 0 h 857047"/>
              <a:gd name="connsiteX32" fmla="*/ 4249415 w 6881206"/>
              <a:gd name="connsiteY32" fmla="*/ 0 h 857047"/>
              <a:gd name="connsiteX33" fmla="*/ 4292911 w 6881206"/>
              <a:gd name="connsiteY33" fmla="*/ 0 h 857047"/>
              <a:gd name="connsiteX34" fmla="*/ 4715176 w 6881206"/>
              <a:gd name="connsiteY34" fmla="*/ 0 h 857047"/>
              <a:gd name="connsiteX35" fmla="*/ 4749035 w 6881206"/>
              <a:gd name="connsiteY35" fmla="*/ 0 h 857047"/>
              <a:gd name="connsiteX36" fmla="*/ 5107279 w 6881206"/>
              <a:gd name="connsiteY36" fmla="*/ 0 h 857047"/>
              <a:gd name="connsiteX37" fmla="*/ 5446306 w 6881206"/>
              <a:gd name="connsiteY37" fmla="*/ 0 h 857047"/>
              <a:gd name="connsiteX38" fmla="*/ 5654500 w 6881206"/>
              <a:gd name="connsiteY38" fmla="*/ 0 h 857047"/>
              <a:gd name="connsiteX39" fmla="*/ 5879355 w 6881206"/>
              <a:gd name="connsiteY39" fmla="*/ 0 h 857047"/>
              <a:gd name="connsiteX40" fmla="*/ 6374171 w 6881206"/>
              <a:gd name="connsiteY40" fmla="*/ 0 h 857047"/>
              <a:gd name="connsiteX41" fmla="*/ 6382691 w 6881206"/>
              <a:gd name="connsiteY41" fmla="*/ 0 h 857047"/>
              <a:gd name="connsiteX42" fmla="*/ 6406881 w 6881206"/>
              <a:gd name="connsiteY42" fmla="*/ 10516 h 857047"/>
              <a:gd name="connsiteX43" fmla="*/ 6411719 w 6881206"/>
              <a:gd name="connsiteY43" fmla="*/ 15774 h 857047"/>
              <a:gd name="connsiteX44" fmla="*/ 6412418 w 6881206"/>
              <a:gd name="connsiteY44" fmla="*/ 16534 h 857047"/>
              <a:gd name="connsiteX45" fmla="*/ 6413765 w 6881206"/>
              <a:gd name="connsiteY45" fmla="*/ 17998 h 857047"/>
              <a:gd name="connsiteX46" fmla="*/ 6418286 w 6881206"/>
              <a:gd name="connsiteY46" fmla="*/ 21854 h 857047"/>
              <a:gd name="connsiteX47" fmla="*/ 6867337 w 6881206"/>
              <a:gd name="connsiteY47" fmla="*/ 404863 h 857047"/>
              <a:gd name="connsiteX48" fmla="*/ 6867337 w 6881206"/>
              <a:gd name="connsiteY48" fmla="*/ 452185 h 857047"/>
              <a:gd name="connsiteX49" fmla="*/ 6491457 w 6881206"/>
              <a:gd name="connsiteY49" fmla="*/ 772784 h 857047"/>
              <a:gd name="connsiteX50" fmla="*/ 6413765 w 6881206"/>
              <a:gd name="connsiteY50" fmla="*/ 839050 h 857047"/>
              <a:gd name="connsiteX51" fmla="*/ 6411719 w 6881206"/>
              <a:gd name="connsiteY51" fmla="*/ 841273 h 857047"/>
              <a:gd name="connsiteX52" fmla="*/ 6406881 w 6881206"/>
              <a:gd name="connsiteY52" fmla="*/ 846531 h 857047"/>
              <a:gd name="connsiteX53" fmla="*/ 6382691 w 6881206"/>
              <a:gd name="connsiteY53" fmla="*/ 857047 h 857047"/>
              <a:gd name="connsiteX54" fmla="*/ 6374171 w 6881206"/>
              <a:gd name="connsiteY54" fmla="*/ 857047 h 857047"/>
              <a:gd name="connsiteX55" fmla="*/ 6368680 w 6881206"/>
              <a:gd name="connsiteY55" fmla="*/ 857047 h 857047"/>
              <a:gd name="connsiteX56" fmla="*/ 6348221 w 6881206"/>
              <a:gd name="connsiteY56" fmla="*/ 857047 h 857047"/>
              <a:gd name="connsiteX57" fmla="*/ 6330248 w 6881206"/>
              <a:gd name="connsiteY57" fmla="*/ 857047 h 857047"/>
              <a:gd name="connsiteX58" fmla="*/ 6266353 w 6881206"/>
              <a:gd name="connsiteY58" fmla="*/ 857047 h 857047"/>
              <a:gd name="connsiteX59" fmla="*/ 6225932 w 6881206"/>
              <a:gd name="connsiteY59" fmla="*/ 857047 h 857047"/>
              <a:gd name="connsiteX60" fmla="*/ 6106926 w 6881206"/>
              <a:gd name="connsiteY60" fmla="*/ 857047 h 857047"/>
              <a:gd name="connsiteX61" fmla="*/ 6022790 w 6881206"/>
              <a:gd name="connsiteY61" fmla="*/ 857047 h 857047"/>
              <a:gd name="connsiteX62" fmla="*/ 5844088 w 6881206"/>
              <a:gd name="connsiteY62" fmla="*/ 857047 h 857047"/>
              <a:gd name="connsiteX63" fmla="*/ 5687880 w 6881206"/>
              <a:gd name="connsiteY63" fmla="*/ 857047 h 857047"/>
              <a:gd name="connsiteX64" fmla="*/ 5451985 w 6881206"/>
              <a:gd name="connsiteY64" fmla="*/ 857047 h 857047"/>
              <a:gd name="connsiteX65" fmla="*/ 5188261 w 6881206"/>
              <a:gd name="connsiteY65" fmla="*/ 857047 h 857047"/>
              <a:gd name="connsiteX66" fmla="*/ 4904764 w 6881206"/>
              <a:gd name="connsiteY66" fmla="*/ 857047 h 857047"/>
              <a:gd name="connsiteX67" fmla="*/ 4490989 w 6881206"/>
              <a:gd name="connsiteY67" fmla="*/ 857047 h 857047"/>
              <a:gd name="connsiteX68" fmla="*/ 4176573 w 6881206"/>
              <a:gd name="connsiteY68" fmla="*/ 857047 h 857047"/>
              <a:gd name="connsiteX69" fmla="*/ 4099165 w 6881206"/>
              <a:gd name="connsiteY69" fmla="*/ 857047 h 857047"/>
              <a:gd name="connsiteX70" fmla="*/ 4089943 w 6881206"/>
              <a:gd name="connsiteY70" fmla="*/ 857047 h 857047"/>
              <a:gd name="connsiteX71" fmla="*/ 4057940 w 6881206"/>
              <a:gd name="connsiteY71" fmla="*/ 857047 h 857047"/>
              <a:gd name="connsiteX72" fmla="*/ 4025386 w 6881206"/>
              <a:gd name="connsiteY72" fmla="*/ 857047 h 857047"/>
              <a:gd name="connsiteX73" fmla="*/ 3850160 w 6881206"/>
              <a:gd name="connsiteY73" fmla="*/ 857047 h 857047"/>
              <a:gd name="connsiteX74" fmla="*/ 3563124 w 6881206"/>
              <a:gd name="connsiteY74" fmla="*/ 857047 h 857047"/>
              <a:gd name="connsiteX75" fmla="*/ 3550795 w 6881206"/>
              <a:gd name="connsiteY75" fmla="*/ 857047 h 857047"/>
              <a:gd name="connsiteX76" fmla="*/ 3508932 w 6881206"/>
              <a:gd name="connsiteY76" fmla="*/ 857047 h 857047"/>
              <a:gd name="connsiteX77" fmla="*/ 3483683 w 6881206"/>
              <a:gd name="connsiteY77" fmla="*/ 857047 h 857047"/>
              <a:gd name="connsiteX78" fmla="*/ 3464491 w 6881206"/>
              <a:gd name="connsiteY78" fmla="*/ 857047 h 857047"/>
              <a:gd name="connsiteX79" fmla="*/ 3452740 w 6881206"/>
              <a:gd name="connsiteY79" fmla="*/ 857047 h 857047"/>
              <a:gd name="connsiteX80" fmla="*/ 3423719 w 6881206"/>
              <a:gd name="connsiteY80" fmla="*/ 857047 h 857047"/>
              <a:gd name="connsiteX81" fmla="*/ 3370481 w 6881206"/>
              <a:gd name="connsiteY81" fmla="*/ 857047 h 857047"/>
              <a:gd name="connsiteX82" fmla="*/ 3306946 w 6881206"/>
              <a:gd name="connsiteY82" fmla="*/ 857047 h 857047"/>
              <a:gd name="connsiteX83" fmla="*/ 3147208 w 6881206"/>
              <a:gd name="connsiteY83" fmla="*/ 857047 h 857047"/>
              <a:gd name="connsiteX84" fmla="*/ 3114429 w 6881206"/>
              <a:gd name="connsiteY84" fmla="*/ 857047 h 857047"/>
              <a:gd name="connsiteX85" fmla="*/ 2960658 w 6881206"/>
              <a:gd name="connsiteY85" fmla="*/ 857047 h 857047"/>
              <a:gd name="connsiteX86" fmla="*/ 2827230 w 6881206"/>
              <a:gd name="connsiteY86" fmla="*/ 857047 h 857047"/>
              <a:gd name="connsiteX87" fmla="*/ 2712413 w 6881206"/>
              <a:gd name="connsiteY87" fmla="*/ 857047 h 857047"/>
              <a:gd name="connsiteX88" fmla="*/ 2680242 w 6881206"/>
              <a:gd name="connsiteY88" fmla="*/ 857047 h 857047"/>
              <a:gd name="connsiteX89" fmla="*/ 2603835 w 6881206"/>
              <a:gd name="connsiteY89" fmla="*/ 857047 h 857047"/>
              <a:gd name="connsiteX90" fmla="*/ 2455042 w 6881206"/>
              <a:gd name="connsiteY90" fmla="*/ 857047 h 857047"/>
              <a:gd name="connsiteX91" fmla="*/ 2426415 w 6881206"/>
              <a:gd name="connsiteY91" fmla="*/ 857047 h 857047"/>
              <a:gd name="connsiteX92" fmla="*/ 2209736 w 6881206"/>
              <a:gd name="connsiteY92" fmla="*/ 857047 h 857047"/>
              <a:gd name="connsiteX93" fmla="*/ 1893047 w 6881206"/>
              <a:gd name="connsiteY93" fmla="*/ 857047 h 857047"/>
              <a:gd name="connsiteX94" fmla="*/ 1885034 w 6881206"/>
              <a:gd name="connsiteY94" fmla="*/ 857047 h 857047"/>
              <a:gd name="connsiteX95" fmla="*/ 1843786 w 6881206"/>
              <a:gd name="connsiteY95" fmla="*/ 857047 h 857047"/>
              <a:gd name="connsiteX96" fmla="*/ 1828944 w 6881206"/>
              <a:gd name="connsiteY96" fmla="*/ 857047 h 857047"/>
              <a:gd name="connsiteX97" fmla="*/ 1380221 w 6881206"/>
              <a:gd name="connsiteY97" fmla="*/ 857047 h 857047"/>
              <a:gd name="connsiteX98" fmla="*/ 1333065 w 6881206"/>
              <a:gd name="connsiteY98" fmla="*/ 857047 h 857047"/>
              <a:gd name="connsiteX99" fmla="*/ 653445 w 6881206"/>
              <a:gd name="connsiteY99" fmla="*/ 857047 h 857047"/>
              <a:gd name="connsiteX100" fmla="*/ 0 w 6881206"/>
              <a:gd name="connsiteY100" fmla="*/ 857047 h 857047"/>
              <a:gd name="connsiteX101" fmla="*/ 0 w 6881206"/>
              <a:gd name="connsiteY101" fmla="*/ 0 h 85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881206" h="857047">
                <a:moveTo>
                  <a:pt x="0" y="0"/>
                </a:moveTo>
                <a:cubicBezTo>
                  <a:pt x="0" y="0"/>
                  <a:pt x="0" y="0"/>
                  <a:pt x="653445" y="0"/>
                </a:cubicBezTo>
                <a:cubicBezTo>
                  <a:pt x="653445" y="0"/>
                  <a:pt x="653445" y="0"/>
                  <a:pt x="1156123" y="0"/>
                </a:cubicBezTo>
                <a:lnTo>
                  <a:pt x="1380221" y="0"/>
                </a:lnTo>
                <a:cubicBezTo>
                  <a:pt x="1380221" y="0"/>
                  <a:pt x="1380221" y="0"/>
                  <a:pt x="1444324" y="0"/>
                </a:cubicBezTo>
                <a:lnTo>
                  <a:pt x="1522072" y="0"/>
                </a:lnTo>
                <a:lnTo>
                  <a:pt x="1596570" y="0"/>
                </a:lnTo>
                <a:cubicBezTo>
                  <a:pt x="1668686" y="0"/>
                  <a:pt x="1764840" y="0"/>
                  <a:pt x="1893047" y="0"/>
                </a:cubicBezTo>
                <a:cubicBezTo>
                  <a:pt x="1893047" y="0"/>
                  <a:pt x="1893047" y="0"/>
                  <a:pt x="1978260" y="0"/>
                </a:cubicBezTo>
                <a:lnTo>
                  <a:pt x="2032793" y="0"/>
                </a:lnTo>
                <a:lnTo>
                  <a:pt x="2095032" y="0"/>
                </a:lnTo>
                <a:cubicBezTo>
                  <a:pt x="2196025" y="0"/>
                  <a:pt x="2347515" y="0"/>
                  <a:pt x="2574748" y="0"/>
                </a:cubicBezTo>
                <a:lnTo>
                  <a:pt x="2712413" y="0"/>
                </a:lnTo>
                <a:lnTo>
                  <a:pt x="2724164" y="0"/>
                </a:lnTo>
                <a:lnTo>
                  <a:pt x="2806423" y="0"/>
                </a:lnTo>
                <a:lnTo>
                  <a:pt x="2975563" y="0"/>
                </a:lnTo>
                <a:lnTo>
                  <a:pt x="3029696" y="0"/>
                </a:lnTo>
                <a:lnTo>
                  <a:pt x="3216247" y="0"/>
                </a:lnTo>
                <a:lnTo>
                  <a:pt x="3464491" y="0"/>
                </a:lnTo>
                <a:lnTo>
                  <a:pt x="3476820" y="0"/>
                </a:lnTo>
                <a:lnTo>
                  <a:pt x="3508932" y="0"/>
                </a:lnTo>
                <a:cubicBezTo>
                  <a:pt x="3508932" y="0"/>
                  <a:pt x="3508932" y="0"/>
                  <a:pt x="3518154" y="0"/>
                </a:cubicBezTo>
                <a:lnTo>
                  <a:pt x="3563124" y="0"/>
                </a:lnTo>
                <a:lnTo>
                  <a:pt x="3568615" y="0"/>
                </a:lnTo>
                <a:lnTo>
                  <a:pt x="3582711" y="0"/>
                </a:lnTo>
                <a:lnTo>
                  <a:pt x="3607047" y="0"/>
                </a:lnTo>
                <a:lnTo>
                  <a:pt x="3711363" y="0"/>
                </a:lnTo>
                <a:lnTo>
                  <a:pt x="3757936" y="0"/>
                </a:lnTo>
                <a:lnTo>
                  <a:pt x="3914505" y="0"/>
                </a:lnTo>
                <a:lnTo>
                  <a:pt x="4099165" y="0"/>
                </a:lnTo>
                <a:cubicBezTo>
                  <a:pt x="4099165" y="0"/>
                  <a:pt x="4099165" y="0"/>
                  <a:pt x="4176573" y="0"/>
                </a:cubicBezTo>
                <a:cubicBezTo>
                  <a:pt x="4176573" y="0"/>
                  <a:pt x="4176573" y="0"/>
                  <a:pt x="4211043" y="0"/>
                </a:cubicBezTo>
                <a:lnTo>
                  <a:pt x="4249415" y="0"/>
                </a:lnTo>
                <a:lnTo>
                  <a:pt x="4292911" y="0"/>
                </a:lnTo>
                <a:cubicBezTo>
                  <a:pt x="4370470" y="0"/>
                  <a:pt x="4499735" y="0"/>
                  <a:pt x="4715176" y="0"/>
                </a:cubicBezTo>
                <a:lnTo>
                  <a:pt x="4749035" y="0"/>
                </a:lnTo>
                <a:lnTo>
                  <a:pt x="5107279" y="0"/>
                </a:lnTo>
                <a:lnTo>
                  <a:pt x="5446306" y="0"/>
                </a:lnTo>
                <a:lnTo>
                  <a:pt x="5654500" y="0"/>
                </a:lnTo>
                <a:lnTo>
                  <a:pt x="5879355" y="0"/>
                </a:lnTo>
                <a:lnTo>
                  <a:pt x="6374171" y="0"/>
                </a:lnTo>
                <a:lnTo>
                  <a:pt x="6382691" y="0"/>
                </a:lnTo>
                <a:cubicBezTo>
                  <a:pt x="6392367" y="0"/>
                  <a:pt x="6402043" y="5258"/>
                  <a:pt x="6406881" y="10516"/>
                </a:cubicBezTo>
                <a:cubicBezTo>
                  <a:pt x="6406881" y="10516"/>
                  <a:pt x="6411719" y="10516"/>
                  <a:pt x="6411719" y="15774"/>
                </a:cubicBezTo>
                <a:cubicBezTo>
                  <a:pt x="6411719" y="15774"/>
                  <a:pt x="6411719" y="15774"/>
                  <a:pt x="6412418" y="16534"/>
                </a:cubicBezTo>
                <a:lnTo>
                  <a:pt x="6413765" y="17998"/>
                </a:lnTo>
                <a:lnTo>
                  <a:pt x="6418286" y="21854"/>
                </a:lnTo>
                <a:cubicBezTo>
                  <a:pt x="6439669" y="40092"/>
                  <a:pt x="6525203" y="113046"/>
                  <a:pt x="6867337" y="404863"/>
                </a:cubicBezTo>
                <a:cubicBezTo>
                  <a:pt x="6885830" y="415379"/>
                  <a:pt x="6885830" y="436411"/>
                  <a:pt x="6867337" y="452185"/>
                </a:cubicBezTo>
                <a:cubicBezTo>
                  <a:pt x="6867337" y="452185"/>
                  <a:pt x="6867337" y="452185"/>
                  <a:pt x="6491457" y="772784"/>
                </a:cubicBezTo>
                <a:lnTo>
                  <a:pt x="6413765" y="839050"/>
                </a:lnTo>
                <a:lnTo>
                  <a:pt x="6411719" y="841273"/>
                </a:lnTo>
                <a:cubicBezTo>
                  <a:pt x="6411719" y="841273"/>
                  <a:pt x="6406881" y="841273"/>
                  <a:pt x="6406881" y="846531"/>
                </a:cubicBezTo>
                <a:cubicBezTo>
                  <a:pt x="6402043" y="851789"/>
                  <a:pt x="6392367" y="857047"/>
                  <a:pt x="6382691" y="857047"/>
                </a:cubicBezTo>
                <a:lnTo>
                  <a:pt x="6374171" y="857047"/>
                </a:lnTo>
                <a:lnTo>
                  <a:pt x="6368680" y="857047"/>
                </a:lnTo>
                <a:lnTo>
                  <a:pt x="6348221" y="857047"/>
                </a:lnTo>
                <a:lnTo>
                  <a:pt x="6330248" y="857047"/>
                </a:lnTo>
                <a:lnTo>
                  <a:pt x="6266353" y="857047"/>
                </a:lnTo>
                <a:lnTo>
                  <a:pt x="6225932" y="857047"/>
                </a:lnTo>
                <a:lnTo>
                  <a:pt x="6106926" y="857047"/>
                </a:lnTo>
                <a:lnTo>
                  <a:pt x="6022790" y="857047"/>
                </a:lnTo>
                <a:lnTo>
                  <a:pt x="5844088" y="857047"/>
                </a:lnTo>
                <a:lnTo>
                  <a:pt x="5687880" y="857047"/>
                </a:lnTo>
                <a:lnTo>
                  <a:pt x="5451985" y="857047"/>
                </a:lnTo>
                <a:lnTo>
                  <a:pt x="5188261" y="857047"/>
                </a:lnTo>
                <a:lnTo>
                  <a:pt x="4904764" y="857047"/>
                </a:lnTo>
                <a:lnTo>
                  <a:pt x="4490989" y="857047"/>
                </a:lnTo>
                <a:lnTo>
                  <a:pt x="4176573" y="857047"/>
                </a:lnTo>
                <a:cubicBezTo>
                  <a:pt x="4176573" y="857047"/>
                  <a:pt x="4176573" y="857047"/>
                  <a:pt x="4099165" y="857047"/>
                </a:cubicBezTo>
                <a:cubicBezTo>
                  <a:pt x="4099165" y="857047"/>
                  <a:pt x="4099165" y="857047"/>
                  <a:pt x="4089943" y="857047"/>
                </a:cubicBezTo>
                <a:lnTo>
                  <a:pt x="4057940" y="857047"/>
                </a:lnTo>
                <a:lnTo>
                  <a:pt x="4025386" y="857047"/>
                </a:lnTo>
                <a:cubicBezTo>
                  <a:pt x="3988496" y="857047"/>
                  <a:pt x="3933162" y="857047"/>
                  <a:pt x="3850160" y="857047"/>
                </a:cubicBezTo>
                <a:lnTo>
                  <a:pt x="3563124" y="857047"/>
                </a:lnTo>
                <a:lnTo>
                  <a:pt x="3550795" y="857047"/>
                </a:lnTo>
                <a:lnTo>
                  <a:pt x="3508932" y="857047"/>
                </a:lnTo>
                <a:cubicBezTo>
                  <a:pt x="3508932" y="857047"/>
                  <a:pt x="3508932" y="857047"/>
                  <a:pt x="3483683" y="857047"/>
                </a:cubicBezTo>
                <a:lnTo>
                  <a:pt x="3464491" y="857047"/>
                </a:lnTo>
                <a:lnTo>
                  <a:pt x="3452740" y="857047"/>
                </a:lnTo>
                <a:lnTo>
                  <a:pt x="3423719" y="857047"/>
                </a:lnTo>
                <a:lnTo>
                  <a:pt x="3370481" y="857047"/>
                </a:lnTo>
                <a:lnTo>
                  <a:pt x="3306946" y="857047"/>
                </a:lnTo>
                <a:lnTo>
                  <a:pt x="3147208" y="857047"/>
                </a:lnTo>
                <a:lnTo>
                  <a:pt x="3114429" y="857047"/>
                </a:lnTo>
                <a:lnTo>
                  <a:pt x="2960658" y="857047"/>
                </a:lnTo>
                <a:lnTo>
                  <a:pt x="2827230" y="857047"/>
                </a:lnTo>
                <a:lnTo>
                  <a:pt x="2712413" y="857047"/>
                </a:lnTo>
                <a:lnTo>
                  <a:pt x="2680242" y="857047"/>
                </a:lnTo>
                <a:lnTo>
                  <a:pt x="2603835" y="857047"/>
                </a:lnTo>
                <a:lnTo>
                  <a:pt x="2455042" y="857047"/>
                </a:lnTo>
                <a:lnTo>
                  <a:pt x="2426415" y="857047"/>
                </a:lnTo>
                <a:lnTo>
                  <a:pt x="2209736" y="857047"/>
                </a:lnTo>
                <a:lnTo>
                  <a:pt x="1893047" y="857047"/>
                </a:lnTo>
                <a:cubicBezTo>
                  <a:pt x="1893047" y="857047"/>
                  <a:pt x="1893047" y="857047"/>
                  <a:pt x="1885034" y="857047"/>
                </a:cubicBezTo>
                <a:lnTo>
                  <a:pt x="1843786" y="857047"/>
                </a:lnTo>
                <a:lnTo>
                  <a:pt x="1828944" y="857047"/>
                </a:lnTo>
                <a:cubicBezTo>
                  <a:pt x="1764840" y="857047"/>
                  <a:pt x="1636634" y="857047"/>
                  <a:pt x="1380221" y="857047"/>
                </a:cubicBezTo>
                <a:lnTo>
                  <a:pt x="1333065" y="857047"/>
                </a:lnTo>
                <a:cubicBezTo>
                  <a:pt x="1136016" y="857047"/>
                  <a:pt x="910816" y="857047"/>
                  <a:pt x="653445" y="857047"/>
                </a:cubicBezTo>
                <a:cubicBezTo>
                  <a:pt x="653445" y="857047"/>
                  <a:pt x="653445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8D283-8953-B13C-0975-28CE2FE66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5280460" cy="544260"/>
          </a:xfrm>
        </p:spPr>
        <p:txBody>
          <a:bodyPr anchor="ctr">
            <a:normAutofit/>
          </a:bodyPr>
          <a:lstStyle/>
          <a:p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MTÜ POLIS,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Tallinna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Ülikooli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suveseminar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25.08.23</a:t>
            </a:r>
            <a:endParaRPr lang="en-GB" sz="1800" b="0" i="0" u="none" strike="noStrike" dirty="0">
              <a:solidFill>
                <a:srgbClr val="2F5496"/>
              </a:solidFill>
              <a:effectLst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1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D1EA5-C562-2A98-6FD0-D3E6F2F0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405412"/>
          </a:xfrm>
        </p:spPr>
        <p:txBody>
          <a:bodyPr>
            <a:normAutofit/>
          </a:bodyPr>
          <a:lstStyle/>
          <a:p>
            <a:r>
              <a:rPr lang="en-EE" dirty="0"/>
              <a:t>2015. aastal toimus RIIGIKOGU poolt algatatud ümarlaud. Kõlama jäi…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846152-9DE8-034F-7909-21637C375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2133600"/>
            <a:ext cx="8123398" cy="46728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914049-B234-0B73-657A-394F22D3C6DF}"/>
              </a:ext>
            </a:extLst>
          </p:cNvPr>
          <p:cNvSpPr txBox="1"/>
          <p:nvPr/>
        </p:nvSpPr>
        <p:spPr>
          <a:xfrm rot="20301781">
            <a:off x="9283556" y="1467878"/>
            <a:ext cx="3032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800" dirty="0">
                <a:solidFill>
                  <a:srgbClr val="FF0000"/>
                </a:solidFill>
              </a:rPr>
              <a:t>KÕIK ON HÄSTI!!!</a:t>
            </a:r>
          </a:p>
        </p:txBody>
      </p:sp>
    </p:spTree>
    <p:extLst>
      <p:ext uri="{BB962C8B-B14F-4D97-AF65-F5344CB8AC3E}">
        <p14:creationId xmlns:p14="http://schemas.microsoft.com/office/powerpoint/2010/main" val="395541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94B2-C522-941B-AC90-5C5F57F2B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1" y="624110"/>
            <a:ext cx="9294812" cy="1280890"/>
          </a:xfrm>
        </p:spPr>
        <p:txBody>
          <a:bodyPr>
            <a:normAutofit/>
          </a:bodyPr>
          <a:lstStyle/>
          <a:p>
            <a:r>
              <a:rPr lang="en-EE" dirty="0"/>
              <a:t>JUHTKIRI: Kiire interneti projekt, EESTI HÄBILUGU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2C18E7-2040-70BA-09E6-C14E372B6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025" y="2133600"/>
            <a:ext cx="7600950" cy="401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1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7254A-C12D-6FBF-369D-9598413FE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09"/>
            <a:ext cx="4137059" cy="207448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2000" i="0" u="none" strike="noStrike" dirty="0" err="1">
                <a:effectLst/>
              </a:rPr>
              <a:t>Kuigi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Valga</a:t>
            </a:r>
            <a:r>
              <a:rPr lang="en-GB" sz="2000" i="0" u="none" strike="noStrike" dirty="0">
                <a:effectLst/>
              </a:rPr>
              <a:t>- </a:t>
            </a:r>
            <a:r>
              <a:rPr lang="en-GB" sz="2000" i="0" u="none" strike="noStrike" dirty="0" err="1">
                <a:effectLst/>
              </a:rPr>
              <a:t>ja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Võrumaal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oli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kiire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interneti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kodudesse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viimiseks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ette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nähtud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sng" strike="noStrike" dirty="0" err="1">
                <a:effectLst/>
              </a:rPr>
              <a:t>üle</a:t>
            </a:r>
            <a:r>
              <a:rPr lang="en-GB" sz="2000" i="0" u="sng" strike="noStrike" dirty="0">
                <a:effectLst/>
              </a:rPr>
              <a:t> 2,5 </a:t>
            </a:r>
            <a:r>
              <a:rPr lang="en-GB" sz="2000" i="0" u="sng" strike="noStrike" dirty="0" err="1">
                <a:effectLst/>
              </a:rPr>
              <a:t>miljoni</a:t>
            </a:r>
            <a:r>
              <a:rPr lang="en-GB" sz="2000" i="0" u="sng" strike="noStrike" dirty="0">
                <a:effectLst/>
              </a:rPr>
              <a:t> </a:t>
            </a:r>
            <a:r>
              <a:rPr lang="en-GB" sz="2000" i="0" u="sng" strike="noStrike" dirty="0" err="1">
                <a:effectLst/>
              </a:rPr>
              <a:t>euroraha</a:t>
            </a:r>
            <a:r>
              <a:rPr lang="en-GB" sz="2000" i="0" u="none" strike="noStrike" dirty="0">
                <a:effectLst/>
              </a:rPr>
              <a:t>, </a:t>
            </a:r>
            <a:r>
              <a:rPr lang="en-GB" sz="2000" i="0" u="none" strike="noStrike" dirty="0" err="1">
                <a:effectLst/>
              </a:rPr>
              <a:t>ei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läinud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esialgu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käiku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b="1" i="0" u="none" strike="noStrike" dirty="0" err="1">
                <a:effectLst/>
              </a:rPr>
              <a:t>mitte</a:t>
            </a:r>
            <a:r>
              <a:rPr lang="en-GB" sz="2000" b="1" i="0" u="none" strike="noStrike" dirty="0">
                <a:effectLst/>
              </a:rPr>
              <a:t> </a:t>
            </a:r>
            <a:r>
              <a:rPr lang="en-GB" sz="2000" b="1" i="0" u="none" strike="noStrike" dirty="0" err="1">
                <a:effectLst/>
              </a:rPr>
              <a:t>ühtegi</a:t>
            </a:r>
            <a:r>
              <a:rPr lang="en-GB" sz="2000" b="1" i="0" u="none" strike="noStrike" dirty="0">
                <a:effectLst/>
              </a:rPr>
              <a:t> </a:t>
            </a:r>
            <a:r>
              <a:rPr lang="en-GB" sz="2000" b="1" i="0" u="none" strike="noStrike" dirty="0" err="1">
                <a:effectLst/>
              </a:rPr>
              <a:t>senti</a:t>
            </a:r>
            <a:r>
              <a:rPr lang="en-GB" sz="2000" b="1" i="0" u="none" strike="noStrike" dirty="0">
                <a:effectLst/>
              </a:rPr>
              <a:t> </a:t>
            </a:r>
            <a:r>
              <a:rPr lang="en-GB" sz="2000" i="0" u="none" strike="noStrike" dirty="0">
                <a:effectLst/>
              </a:rPr>
              <a:t>– </a:t>
            </a:r>
            <a:r>
              <a:rPr lang="en-GB" sz="2000" i="0" u="none" strike="noStrike" dirty="0" err="1">
                <a:effectLst/>
              </a:rPr>
              <a:t>võrkude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ehitajaid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lihtsalt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ei</a:t>
            </a:r>
            <a:r>
              <a:rPr lang="en-GB" sz="2000" i="0" u="none" strike="noStrike" dirty="0">
                <a:effectLst/>
              </a:rPr>
              <a:t> </a:t>
            </a:r>
            <a:r>
              <a:rPr lang="en-GB" sz="2000" i="0" u="none" strike="noStrike" dirty="0" err="1">
                <a:effectLst/>
              </a:rPr>
              <a:t>leidunud</a:t>
            </a:r>
            <a:r>
              <a:rPr lang="en-GB" sz="2000" i="0" u="none" strike="noStrike" dirty="0">
                <a:effectLst/>
              </a:rPr>
              <a:t>.</a:t>
            </a:r>
            <a:endParaRPr lang="en-EE" sz="2000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F95EA564-AD11-D482-851F-86CF7FE08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3289610"/>
            <a:ext cx="4140772" cy="2447365"/>
          </a:xfrm>
        </p:spPr>
        <p:txBody>
          <a:bodyPr>
            <a:normAutofit fontScale="92500"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Toetuse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suurus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majapidamise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kohta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kujunes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ebamõistlikuks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  <a:p>
            <a:r>
              <a:rPr lang="en-US" dirty="0" err="1">
                <a:solidFill>
                  <a:srgbClr val="000000"/>
                </a:solidFill>
              </a:rPr>
              <a:t>Eesti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piirkonnad</a:t>
            </a:r>
            <a:r>
              <a:rPr lang="en-US" dirty="0">
                <a:solidFill>
                  <a:srgbClr val="000000"/>
                </a:solidFill>
              </a:rPr>
              <a:t> on </a:t>
            </a:r>
            <a:r>
              <a:rPr lang="en-US" dirty="0" err="1">
                <a:solidFill>
                  <a:srgbClr val="000000"/>
                </a:solidFill>
              </a:rPr>
              <a:t>erinevad</a:t>
            </a:r>
            <a:r>
              <a:rPr lang="en-US" dirty="0">
                <a:solidFill>
                  <a:srgbClr val="000000"/>
                </a:solidFill>
              </a:rPr>
              <a:t>? </a:t>
            </a:r>
          </a:p>
          <a:p>
            <a:r>
              <a:rPr lang="en-US" dirty="0" err="1">
                <a:solidFill>
                  <a:srgbClr val="000000"/>
                </a:solidFill>
              </a:rPr>
              <a:t>Tallinnast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mõisteta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kaugemate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kantide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problemaatikat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  <a:p>
            <a:r>
              <a:rPr lang="en-US" dirty="0" err="1">
                <a:solidFill>
                  <a:srgbClr val="000000"/>
                </a:solidFill>
              </a:rPr>
              <a:t>Kohalikku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kogemust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usaldata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E2BC60-E6FC-16E9-AFF6-C3FA2F0D7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611" y="624109"/>
            <a:ext cx="6283389" cy="499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8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B4F57E-9B7D-BAE2-6E6E-D58DFF69A0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21" r="-1" b="15286"/>
          <a:stretch/>
        </p:blipFill>
        <p:spPr>
          <a:xfrm>
            <a:off x="4491490" y="520180"/>
            <a:ext cx="7706444" cy="342899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517D69-E7ED-FE57-F386-0199884FCD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21" r="-1" b="15286"/>
          <a:stretch/>
        </p:blipFill>
        <p:spPr>
          <a:xfrm>
            <a:off x="4491490" y="2804890"/>
            <a:ext cx="7706443" cy="3429000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DCFA2-EEC2-272B-993A-F541D1373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en-EE" dirty="0"/>
              <a:t>TURUTÕRKE KAART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7A26CB-B2FC-9E9F-1055-9345040F1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597" y="1684734"/>
            <a:ext cx="4623955" cy="377762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KELLE VASTUTUS ON KIIRE ANDMESIDE KÄTTESAADAVUS EESTIS?</a:t>
            </a:r>
          </a:p>
          <a:p>
            <a:r>
              <a:rPr lang="en-US" dirty="0"/>
              <a:t>KAS KVALITEETNE ANDMESIDE ON ELUTÄTIS-/UNIVERSAALTEENUS, OMAVALITSUSE VÕI KOGUNI ELANIKU ASI?</a:t>
            </a:r>
          </a:p>
          <a:p>
            <a:r>
              <a:rPr lang="en-US" dirty="0"/>
              <a:t>MILLISELE LAHENDUSELE JA MILLAL SAAB ELANIK LOOTA?</a:t>
            </a:r>
          </a:p>
          <a:p>
            <a:r>
              <a:rPr lang="en-US" dirty="0"/>
              <a:t>KAS TEADUSASUTUSED PAKUVAD TERVIKLIKKU VISIOONI?</a:t>
            </a:r>
          </a:p>
          <a:p>
            <a:r>
              <a:rPr lang="en-US" dirty="0"/>
              <a:t>KAS UUTE TEHNOLOOGIATE PUHUL TEKIB TURUTÕRKE PIIRKONDI JUURDE JA MILLINE ON RIIGI ROLL/VASTUTUS?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1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991A1-A0EA-5E84-8D54-C496E53EC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9764633" cy="1280890"/>
          </a:xfrm>
        </p:spPr>
        <p:txBody>
          <a:bodyPr>
            <a:normAutofit/>
          </a:bodyPr>
          <a:lstStyle/>
          <a:p>
            <a:pPr algn="ctr"/>
            <a:r>
              <a:rPr lang="en-EE" sz="3000" dirty="0"/>
              <a:t>KIIRUSE TEST MAAKODUS 24.08.23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BF29B0-80D3-BA02-41DB-60ED4C55F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668" y="1905000"/>
            <a:ext cx="4137060" cy="4006222"/>
          </a:xfrm>
        </p:spPr>
        <p:txBody>
          <a:bodyPr>
            <a:normAutofit lnSpcReduction="10000"/>
          </a:bodyPr>
          <a:lstStyle/>
          <a:p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Euroopa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Komisjoni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kavandatud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eesmärk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aastaks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2030 on see, et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kõik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Euroopa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kodumajapidamised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on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kaetud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gigabitivõrguga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ja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kõik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asustatud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piirkonnad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on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kaetud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5G-võrguga</a:t>
            </a:r>
          </a:p>
          <a:p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Eesti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enda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eesmärgid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aastaks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2030 on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kõigil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Eesti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elanikel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ja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ettevõtetel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võimalus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liituda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vähemalt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100 Mbit/s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internetiühendusega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,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mida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saab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suurendada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kuni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kiiruseni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1 Gbit/s;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turutõrkepiirkondades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on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riigi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ja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sideettevõtjate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koostöös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rajatud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baastaristu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, mis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võimaldab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uute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tehnoloogiate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proxima_nova"/>
              </a:rPr>
              <a:t>kasutuselevõttu</a:t>
            </a:r>
            <a:r>
              <a:rPr lang="en-GB" b="0" i="0" dirty="0">
                <a:solidFill>
                  <a:srgbClr val="333333"/>
                </a:solidFill>
                <a:effectLst/>
                <a:latin typeface="proxima_nova"/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9B5A9-21F8-98F4-7B01-CDEEB64AF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985" y="1552575"/>
            <a:ext cx="4302454" cy="25886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8B8A49-5788-5102-846F-140E30166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985" y="3092745"/>
            <a:ext cx="4302454" cy="326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8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FDD83-F1D5-6EBE-ACE6-3955A792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E" dirty="0"/>
              <a:t>HIND JA PAKUTAV KIIRUS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F03BB3-4CE7-8423-61F4-D69B904E8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2691" y="2133600"/>
            <a:ext cx="5108443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8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7D5AB6-0B00-436E-298F-513EB2876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EE" sz="2400" dirty="0"/>
              <a:t>ÜLEVAADE ETAPPIDEST (allikas TJA koduleht)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816A5C-D38B-BC66-9CAA-01692F91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628078"/>
            <a:ext cx="3650278" cy="442839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 2019-2022 </a:t>
            </a:r>
            <a:r>
              <a:rPr lang="en-US" dirty="0" err="1"/>
              <a:t>Lairiba</a:t>
            </a:r>
            <a:r>
              <a:rPr lang="en-US" dirty="0"/>
              <a:t> </a:t>
            </a:r>
            <a:r>
              <a:rPr lang="en-US" dirty="0" err="1"/>
              <a:t>esimene</a:t>
            </a:r>
            <a:r>
              <a:rPr lang="en-US" dirty="0"/>
              <a:t> </a:t>
            </a:r>
            <a:r>
              <a:rPr lang="en-US" dirty="0" err="1"/>
              <a:t>etapp</a:t>
            </a:r>
            <a:r>
              <a:rPr lang="en-US" dirty="0"/>
              <a:t> 22 818 </a:t>
            </a:r>
            <a:r>
              <a:rPr lang="en-US" dirty="0" err="1"/>
              <a:t>majapidamist</a:t>
            </a:r>
            <a:r>
              <a:rPr lang="en-US" dirty="0"/>
              <a:t>/</a:t>
            </a:r>
            <a:r>
              <a:rPr lang="en-US" dirty="0" err="1"/>
              <a:t>toetus</a:t>
            </a:r>
            <a:r>
              <a:rPr lang="en-US" dirty="0"/>
              <a:t> 9,1 </a:t>
            </a:r>
            <a:r>
              <a:rPr lang="en-US" dirty="0" err="1"/>
              <a:t>miljonit</a:t>
            </a:r>
            <a:r>
              <a:rPr lang="en-US" dirty="0"/>
              <a:t> </a:t>
            </a:r>
            <a:r>
              <a:rPr lang="en-US" dirty="0" err="1"/>
              <a:t>eurot</a:t>
            </a:r>
            <a:r>
              <a:rPr lang="en-US" dirty="0"/>
              <a:t>. 399 </a:t>
            </a:r>
            <a:r>
              <a:rPr lang="en-US" dirty="0" err="1"/>
              <a:t>eurot</a:t>
            </a:r>
            <a:r>
              <a:rPr lang="en-US" dirty="0"/>
              <a:t> </a:t>
            </a:r>
            <a:r>
              <a:rPr lang="en-US" dirty="0" err="1"/>
              <a:t>ühenduse</a:t>
            </a:r>
            <a:r>
              <a:rPr lang="en-US" dirty="0"/>
              <a:t> </a:t>
            </a:r>
            <a:r>
              <a:rPr lang="en-US" dirty="0" err="1"/>
              <a:t>kohta</a:t>
            </a:r>
            <a:r>
              <a:rPr lang="en-US" dirty="0"/>
              <a:t>.</a:t>
            </a:r>
          </a:p>
          <a:p>
            <a:r>
              <a:rPr lang="en-US" dirty="0"/>
              <a:t>2020 </a:t>
            </a:r>
            <a:r>
              <a:rPr lang="en-US" dirty="0" err="1">
                <a:latin typeface="+mj-lt"/>
              </a:rPr>
              <a:t>teine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etapp</a:t>
            </a:r>
            <a:r>
              <a:rPr lang="en-US" dirty="0">
                <a:latin typeface="+mj-lt"/>
              </a:rPr>
              <a:t> 5899 </a:t>
            </a:r>
            <a:r>
              <a:rPr lang="en-US" dirty="0" err="1">
                <a:latin typeface="+mj-lt"/>
              </a:rPr>
              <a:t>majapidamist</a:t>
            </a:r>
            <a:r>
              <a:rPr lang="en-US" dirty="0">
                <a:latin typeface="+mj-lt"/>
              </a:rPr>
              <a:t>/</a:t>
            </a:r>
            <a:r>
              <a:rPr lang="en-US" dirty="0" err="1">
                <a:latin typeface="+mj-lt"/>
              </a:rPr>
              <a:t>toetus</a:t>
            </a:r>
            <a:r>
              <a:rPr lang="en-US" dirty="0">
                <a:latin typeface="+mj-lt"/>
              </a:rPr>
              <a:t> 7,4 </a:t>
            </a:r>
            <a:r>
              <a:rPr lang="en-US" dirty="0" err="1">
                <a:latin typeface="+mj-lt"/>
              </a:rPr>
              <a:t>miljonit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eurot</a:t>
            </a:r>
            <a:r>
              <a:rPr lang="en-US" dirty="0">
                <a:latin typeface="+mj-lt"/>
              </a:rPr>
              <a:t>. 1254 </a:t>
            </a:r>
            <a:r>
              <a:rPr lang="en-US" dirty="0" err="1">
                <a:latin typeface="+mj-lt"/>
              </a:rPr>
              <a:t>eurot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ühenduse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kohta</a:t>
            </a:r>
            <a:r>
              <a:rPr lang="en-US" dirty="0">
                <a:latin typeface="+mj-lt"/>
              </a:rPr>
              <a:t>.</a:t>
            </a:r>
          </a:p>
          <a:p>
            <a:pPr algn="l"/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2021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kuni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 2027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kolmas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etapp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Toetus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turutõrkepiirkondades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kokku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 69,29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miljoni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+mj-lt"/>
              </a:rPr>
              <a:t>euroga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.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Käivitatud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14,7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miljoni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ulatuses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/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toetus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majapidamise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kohta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max 3000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eurot</a:t>
            </a:r>
            <a:endParaRPr lang="en-GB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GB" i="0" u="none" strike="noStrike" dirty="0">
                <a:solidFill>
                  <a:srgbClr val="000000"/>
                </a:solidFill>
                <a:effectLst/>
                <a:latin typeface="+mj-lt"/>
              </a:rPr>
              <a:t>2023-2025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neljas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etapp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100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majapidamist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/800 000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eurot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. 8000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eurot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majapidamise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+mj-lt"/>
              </a:rPr>
              <a:t>kohta</a:t>
            </a:r>
            <a:r>
              <a:rPr lang="en-GB" dirty="0">
                <a:solidFill>
                  <a:srgbClr val="000000"/>
                </a:solidFill>
                <a:latin typeface="+mj-lt"/>
              </a:rPr>
              <a:t>.</a:t>
            </a:r>
            <a:endParaRPr lang="en-GB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556F7F-8AF7-0FDA-323F-3051E720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1197777"/>
            <a:ext cx="6953577" cy="4333228"/>
          </a:xfrm>
          <a:prstGeom prst="rect">
            <a:avLst/>
          </a:prstGeom>
        </p:spPr>
      </p:pic>
      <p:sp>
        <p:nvSpPr>
          <p:cNvPr id="16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0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BCB56-D1EC-4927-2A5D-4D51AFA9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229" y="223024"/>
            <a:ext cx="5293383" cy="1681976"/>
          </a:xfrm>
        </p:spPr>
        <p:txBody>
          <a:bodyPr/>
          <a:lstStyle/>
          <a:p>
            <a:r>
              <a:rPr lang="en-EE" dirty="0"/>
              <a:t>CO2 EMISSIOON JA ANDMESIDE VÕRGUD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FC7166-AA7E-FE30-259E-5DFAA6E79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21" y="0"/>
            <a:ext cx="5979179" cy="3736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AE246A-9ABF-F655-5CC2-DB6BFAD56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715" y="2135277"/>
            <a:ext cx="7402285" cy="46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996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683</TotalTime>
  <Words>309</Words>
  <Application>Microsoft Office PowerPoint</Application>
  <PresentationFormat>Widescreen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 Light</vt:lpstr>
      <vt:lpstr>Century Gothic</vt:lpstr>
      <vt:lpstr>proxima_nova</vt:lpstr>
      <vt:lpstr>Times New Roman</vt:lpstr>
      <vt:lpstr>Wingdings 3</vt:lpstr>
      <vt:lpstr>Wisp</vt:lpstr>
      <vt:lpstr>ANDMESIDE, KAASAEGSE ELUKESKKONNA OSA!</vt:lpstr>
      <vt:lpstr>2015. aastal toimus RIIGIKOGU poolt algatatud ümarlaud. Kõlama jäi… </vt:lpstr>
      <vt:lpstr>JUHTKIRI: Kiire interneti projekt, EESTI HÄBILUGU</vt:lpstr>
      <vt:lpstr>Kuigi Valga- ja Võrumaal oli kiire interneti kodudesse viimiseks ette nähtud üle 2,5 miljoni euroraha, ei läinud esialgu käiku mitte ühtegi senti – võrkude ehitajaid lihtsalt ei leidunud.</vt:lpstr>
      <vt:lpstr>TURUTÕRKE KAART</vt:lpstr>
      <vt:lpstr>KIIRUSE TEST MAAKODUS 24.08.23</vt:lpstr>
      <vt:lpstr>HIND JA PAKUTAV KIIRUS</vt:lpstr>
      <vt:lpstr>ÜLEVAADE ETAPPIDEST (allikas TJA koduleht)</vt:lpstr>
      <vt:lpstr>CO2 EMISSIOON JA ANDMESIDE VÕRGUD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ANDMESIDE, KAASAEGSE ELUKESKKONNA OSA</dc:title>
  <dc:creator>Andres Metsoja</dc:creator>
  <cp:lastModifiedBy>Sulev Lääne</cp:lastModifiedBy>
  <cp:revision>10</cp:revision>
  <dcterms:created xsi:type="dcterms:W3CDTF">2023-08-23T07:57:01Z</dcterms:created>
  <dcterms:modified xsi:type="dcterms:W3CDTF">2023-08-24T13:45:30Z</dcterms:modified>
</cp:coreProperties>
</file>