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3" r:id="rId3"/>
  </p:sldMasterIdLst>
  <p:notesMasterIdLst>
    <p:notesMasterId r:id="rId12"/>
  </p:notesMasterIdLst>
  <p:sldIdLst>
    <p:sldId id="256" r:id="rId4"/>
    <p:sldId id="266" r:id="rId5"/>
    <p:sldId id="305" r:id="rId6"/>
    <p:sldId id="308" r:id="rId7"/>
    <p:sldId id="309" r:id="rId8"/>
    <p:sldId id="274" r:id="rId9"/>
    <p:sldId id="269" r:id="rId10"/>
    <p:sldId id="259" r:id="rId11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8F5"/>
    <a:srgbClr val="3F1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8EC79-EB6B-40CD-88DC-17E0ABFA8FEC}" v="26" dt="2023-09-18T16:47:34.989"/>
    <p1510:client id="{1D5F9671-BB73-4176-BB3E-0E38C526A6A2}" v="7" dt="2023-09-18T16:49:03.012"/>
    <p1510:client id="{4E3737BD-4D11-4C22-8983-E0ABAC4C2011}" v="22" dt="2023-09-18T15:01:33.491"/>
    <p1510:client id="{5365451B-4835-4180-BDE3-06A1C8F6AC39}" v="4" dt="2023-09-18T13:21:42.915"/>
    <p1510:client id="{5753730F-EB54-4BCE-88C6-EB8A3A1441B3}" v="84" dt="2023-09-18T14:02:12.065"/>
    <p1510:client id="{665F22D9-56E9-41F5-B150-CBE899C286FB}" v="27" dt="2023-09-18T16:33:29.351"/>
    <p1510:client id="{966AC323-301A-4D34-84E7-403B3E0DFA64}" v="45" dt="2023-09-18T14:34:26.866"/>
    <p1510:client id="{9B5C09AC-4190-47E3-A054-8ED5CF18A5E9}" v="22" dt="2023-09-18T14:24:26.416"/>
    <p1510:client id="{E37B4780-DFFA-4443-9C32-5565871ADBE2}" v="43" dt="2023-09-18T13:19:09.987"/>
  </p1510:revLst>
</p1510:revInfo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7ED45-9648-4BE6-8148-AD88C19432E1}" type="datetimeFigureOut">
              <a:rPr lang="et-EE" smtClean="0"/>
              <a:t>19.09.2023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97EC4-1C2D-4545-89A0-4BE06FC846D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62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97EC4-1C2D-4545-89A0-4BE06FC846D7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380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97EC4-1C2D-4545-89A0-4BE06FC846D7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4934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/>
              <a:t>Video! Anne andmemaag </a:t>
            </a:r>
            <a:r>
              <a:rPr lang="et-EE" err="1"/>
              <a:t>trailer</a:t>
            </a:r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97EC4-1C2D-4545-89A0-4BE06FC846D7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04198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800"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97EC4-1C2D-4545-89A0-4BE06FC846D7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617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</p:spPr>
        <p:txBody>
          <a:bodyPr/>
          <a:lstStyle/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Esitluse</a:t>
            </a:r>
            <a:r>
              <a:rPr lang="en-US"/>
              <a:t> </a:t>
            </a:r>
            <a:r>
              <a:rPr lang="et-EE"/>
              <a:t>pealkiri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62201585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AC06B3F-2427-441B-9D25-24DB51221C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050"/>
            <a:ext cx="88338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F608DF-D2BA-4389-826F-4C35C04922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0" y="301460"/>
            <a:ext cx="8833800" cy="80949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Pealkiri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40A945-B464-4C86-ADC2-17C29BB25BA3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37270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2 tul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FDF2257-03A5-4950-8C67-23A038558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0" y="301460"/>
            <a:ext cx="8833800" cy="80949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F24466-FD1E-44E4-A3F2-F6B18CEA95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25EE4DE-44C7-496A-86E7-AD2CE4790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138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A532018-AABF-4E8E-96E4-650125EBD864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73909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heslaid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Alapealkiri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25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544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ged täpid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566"/>
          <a:stretch/>
        </p:blipFill>
        <p:spPr>
          <a:xfrm>
            <a:off x="2306608" y="180000"/>
            <a:ext cx="9767287" cy="64728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2946825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d täpid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" r="-1572"/>
          <a:stretch/>
        </p:blipFill>
        <p:spPr>
          <a:xfrm>
            <a:off x="2307600" y="180000"/>
            <a:ext cx="9756949" cy="647280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1693166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53451-D2EA-448A-8D2E-3A28AC21ED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FBDEDE-E70F-4F03-A9E8-785057CEC50A}" type="datetimeFigureOut">
              <a:rPr lang="et-EE" smtClean="0"/>
              <a:t>19.09.2023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527CD-8226-4005-824E-58D4C6DF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BB7FD-E581-482C-988F-FF6C78FB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261A29-F747-4D37-888A-81C4695260A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947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</p:spPr>
        <p:txBody>
          <a:bodyPr/>
          <a:lstStyle/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Esitluse</a:t>
            </a:r>
            <a:r>
              <a:rPr lang="en-US"/>
              <a:t> </a:t>
            </a:r>
            <a:r>
              <a:rPr lang="et-EE"/>
              <a:t>pealkiri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2201585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AC06B3F-2427-441B-9D25-24DB51221C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050"/>
            <a:ext cx="88338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F608DF-D2BA-4389-826F-4C35C04922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0" y="301460"/>
            <a:ext cx="8833800" cy="80949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Pealkiri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40A945-B464-4C86-ADC2-17C29BB25BA3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37270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2 tul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DF2257-03A5-4950-8C67-23A038558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0" y="301460"/>
            <a:ext cx="8833800" cy="80949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F24466-FD1E-44E4-A3F2-F6B18CEA95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25EE4DE-44C7-496A-86E7-AD2CE4790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138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A532018-AABF-4E8E-96E4-650125EBD864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7390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heslaid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Alapealkiri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25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5441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ged täpid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566"/>
          <a:stretch/>
        </p:blipFill>
        <p:spPr>
          <a:xfrm>
            <a:off x="2306608" y="180000"/>
            <a:ext cx="9767287" cy="64728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3" y="5926138"/>
            <a:ext cx="1259635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682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d täpid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" r="-1572"/>
          <a:stretch/>
        </p:blipFill>
        <p:spPr>
          <a:xfrm>
            <a:off x="2307600" y="180000"/>
            <a:ext cx="9756949" cy="647280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3" y="5926138"/>
            <a:ext cx="1259635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316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Subtitle in this 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1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82B503-7B59-4318-88AC-04A2FE00D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566"/>
          <a:stretch/>
        </p:blipFill>
        <p:spPr>
          <a:xfrm>
            <a:off x="2306608" y="180000"/>
            <a:ext cx="9767287" cy="64728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29E14-65D3-4FB4-AE37-D9BCE9BBF80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839E4CF8-F5C2-4BA4-8239-8E78D814792E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E399-9322-41CD-9147-6047233A6F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43BD6-2427-4DEA-99DD-1F1E435BA8D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3D8335C-6E89-40B7-B4A3-2F372856DA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7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le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29E14-65D3-4FB4-AE37-D9BCE9BBF80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51A3654F-29A0-408E-AA3A-137CB5A7CAD2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E399-9322-41CD-9147-6047233A6F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43BD6-2427-4DEA-99DD-1F1E435BA8D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3D8335C-6E89-40B7-B4A3-2F372856DA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90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AC06B3F-2427-441B-9D25-24DB51221C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050"/>
            <a:ext cx="88338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3F42E0-C65F-4EA4-B9CC-2643F5800F6F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608DF-D2BA-4389-826F-4C35C04922C0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F5C4C11-A35B-4F25-BD49-827D5AEA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6F5F-B312-4CC2-BB9D-24B6F3D405AE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8B75EDE-824E-4658-983B-7925D9F1A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842A56A-9F5A-4C94-A4AA-0550A621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0A945-B464-4C86-ADC2-17C29BB25BA3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28E0F1FE-F562-4620-B891-C0E5104A0A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8F97AC-0D61-4A49-BEEE-A5B90A6AD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71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F8D6FBC-A03B-457F-807D-B0E378FD53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008"/>
            <a:ext cx="88338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3F42E0-C65F-4EA4-B9CC-2643F5800F6F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608DF-D2BA-4389-826F-4C35C04922C0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FD478D1-345C-4F30-A94A-3E7666B8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2E6F-4CA5-486D-9527-D3E0E6446F9F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C970B21-DB00-466B-BA9F-5995B4D4C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526BA4E-AD17-4189-9CEA-6EE2549E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933D09-488B-410C-9719-DD847E98F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1F95FE-EBAB-41B9-948A-C3CD0B85625F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FF31288-B3BE-4AF9-8CB4-58E3673AA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46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718828E-0EE1-4E67-9EC0-2D6C2A604197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C1B40C-5250-42D8-ADA0-9E76D25E9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9A39B-C66B-4CF0-82C9-C5985164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41AB-CC9E-4DAE-A98F-B36144CE03B8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5E238C-400F-48D3-8191-C8B69AC8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7C1E6-2A82-4516-879D-5518D136C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9E9A01-3E00-4833-8282-03EAD1437E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4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3C6E3A-93C9-40C4-9A5C-3A8E9B955687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F2257-03A5-4950-8C67-23A038558716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24466-FD1E-44E4-A3F2-F6B18CEA951B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25200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EE4DE-44C7-496A-86E7-AD2CE4790282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7213800" y="1825625"/>
            <a:ext cx="414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8FE62-0D8E-42E8-A9A8-01100F44F82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A68293B-CED1-4BF3-AF60-290D8FFDBD57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5FD3E-D6BF-4131-899A-F476A918C82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BDCC3-7143-4B33-B5AB-2B10ED65D83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7AF5BD-7695-4D6F-AEFE-ECD921ED2A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A532018-AABF-4E8E-96E4-650125EBD864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2A8AE2F-D13E-4158-9B98-7CD31D0B9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15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09297A-3EDB-4513-86BB-202667D35F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92388" y="0"/>
            <a:ext cx="9599612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t-E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72DF2DB-DFEC-4222-B688-13EF49D5E0E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880813" y="252000"/>
            <a:ext cx="8472987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F3FF1C-0DB9-4258-A3A5-7B007631D2BC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2881313" y="1714500"/>
            <a:ext cx="8472487" cy="4305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4A90554-4F93-4639-BFF3-D62147F5E8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D36D888-B5FB-4311-92C5-4B1E3E01A23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83198C6-1EC1-4E17-8243-6957C9C434AE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FBE16D8-1778-474D-87B3-130DCB65F9B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8DC8BF0-4C85-48C0-9015-55C8EA6FEB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C4E684-DD0D-4CAA-8672-0119C084FD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00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566"/>
          <a:stretch/>
        </p:blipFill>
        <p:spPr>
          <a:xfrm>
            <a:off x="2306608" y="180000"/>
            <a:ext cx="9767287" cy="6472800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29E14-65D3-4FB4-AE37-D9BCE9BBF80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55FE4E1F-F394-48FF-9A10-4FE3A166B5AB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E399-9322-41CD-9147-6047233A6F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43BD6-2427-4DEA-99DD-1F1E435BA8D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21F565-E7A5-4DDD-8975-F58B478A2A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1FF11-D09E-4014-9A85-97C9C5F9D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91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4C42614-1AA4-48FF-AF4D-C02249404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" r="-1572"/>
          <a:stretch/>
        </p:blipFill>
        <p:spPr>
          <a:xfrm>
            <a:off x="2307600" y="180000"/>
            <a:ext cx="9756949" cy="6472800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1252A8A-7F85-4448-9902-67E65A786639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2D771-F0B1-4324-B091-6ACF2AB9192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80812" y="754143"/>
            <a:ext cx="8472988" cy="1621857"/>
          </a:xfrm>
        </p:spPr>
        <p:txBody>
          <a:bodyPr anchor="t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C008D-9536-430D-BDF4-5111B78F24B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80812" y="2376000"/>
            <a:ext cx="8472988" cy="10299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29E14-65D3-4FB4-AE37-D9BCE9BBF80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5C6F812-9B01-4889-AB5E-CFE0AF2F0C49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E399-9322-41CD-9147-6047233A6F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43BD6-2427-4DEA-99DD-1F1E435BA8D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D19213-0594-4400-832E-3E66BB8DC0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5D7F69-2D96-4CC0-8CFD-560E28AF5C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1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77238D-30DA-420B-93A2-A07EAEFD60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362"/>
            <a:ext cx="8833800" cy="3960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3F42E0-C65F-4EA4-B9CC-2643F5800F6F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4AFF8-2C12-4D7F-A89A-B54843D043AE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28E3C5D-F05F-409F-93FE-862646F7235D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FD70-04CE-410E-85D2-A86061138C2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4E804-AED3-4AAB-8E1D-42CB00A4AD5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1581794-394E-499B-84E2-41A0975C6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264CCC-98FE-4C97-BF7C-3337F5A8CB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7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DD22-9233-4E11-BA69-89F653FF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BCD68D-97FA-4119-A6DB-A1973A9ABE9B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6E0226-3D73-4A82-9F6A-6966D8825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0FF5-4BB2-401A-845D-1C63408A461E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9C89F-68BE-4282-8F27-76D5A3B6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EF7A3-B60C-4F68-AA04-78CC1A48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F4E6BA-D9A9-4F3D-981C-C22689E5E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9313D-C0CB-49C2-89B4-C9745099E409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B5FF16C-762F-4BC6-865D-7F53E160F4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238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74DAD0-E15A-4517-B33A-3ACF3716369A}"/>
              </a:ext>
            </a:extLst>
          </p:cNvPr>
          <p:cNvSpPr/>
          <p:nvPr userDrawn="1"/>
        </p:nvSpPr>
        <p:spPr>
          <a:xfrm>
            <a:off x="0" y="0"/>
            <a:ext cx="212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D0891B-CC57-4580-A9D5-EE9417A1B1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CB343-42FA-404E-8C08-A08D6FBBB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ACD7-564F-45F5-AC05-BD49CE8E21FA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ABA9A-B0D5-41E6-9694-2C2DEC5D4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40F6-00DC-4D00-919A-61600CD2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65055F-2634-492F-BBC5-46D090808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194" y="5841339"/>
            <a:ext cx="1678842" cy="6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8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 dirty="0"/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AC06B3F-2427-441B-9D25-24DB51221C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0000" y="1774050"/>
            <a:ext cx="88338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F608DF-D2BA-4389-826F-4C35C0492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301460"/>
            <a:ext cx="8833800" cy="80949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40A945-B464-4C86-ADC2-17C29BB25BA3}"/>
              </a:ext>
            </a:extLst>
          </p:cNvPr>
          <p:cNvCxnSpPr>
            <a:cxnSpLocks/>
          </p:cNvCxnSpPr>
          <p:nvPr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40A945-B464-4C86-ADC2-17C29BB25BA3}"/>
              </a:ext>
            </a:extLst>
          </p:cNvPr>
          <p:cNvCxnSpPr>
            <a:cxnSpLocks/>
          </p:cNvCxnSpPr>
          <p:nvPr userDrawn="1"/>
        </p:nvCxnSpPr>
        <p:spPr>
          <a:xfrm>
            <a:off x="2520000" y="1123993"/>
            <a:ext cx="8833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826521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aheslaid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80EA46-515D-4253-9404-65B01FB6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9998" y="1709738"/>
            <a:ext cx="8827451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97FB11-B742-416A-8B3C-AEB3702F9C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20000" y="4589463"/>
            <a:ext cx="8827450" cy="1500187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Alapealkiri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758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275239-54E1-4C18-A44A-B89E0AB7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301460"/>
            <a:ext cx="8833800" cy="809493"/>
          </a:xfrm>
          <a:prstGeom prst="rect">
            <a:avLst/>
          </a:prstGeom>
          <a:ln>
            <a:noFill/>
          </a:ln>
        </p:spPr>
        <p:txBody>
          <a:bodyPr vert="horz" lIns="36000" tIns="36000" rIns="36000" bIns="3600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BF7452A-1532-4753-9323-1316B9C3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0" y="1774362"/>
            <a:ext cx="8833800" cy="39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29E452E-1BDE-41F1-9CAF-629928E70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146396"/>
            <a:ext cx="958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9E7ECBA-FF96-4E21-AA93-F645D4088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7241" y="6146395"/>
            <a:ext cx="7576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8686E0A2-E2F1-43B9-8040-E8AD51A5B1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466" y="5879574"/>
            <a:ext cx="1519128" cy="6319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F44D2-8F40-45B5-8B53-A4C9D99E9C8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5375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4" r:id="rId4"/>
    <p:sldLayoutId id="2147483662" r:id="rId5"/>
    <p:sldLayoutId id="2147483665" r:id="rId6"/>
    <p:sldLayoutId id="2147483666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5604DEA-1FF0-4C4B-86AB-2AC739068C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/>
          <a:stretch/>
        </p:blipFill>
        <p:spPr>
          <a:xfrm>
            <a:off x="-1" y="184919"/>
            <a:ext cx="1964287" cy="6472756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275239-54E1-4C18-A44A-B89E0AB7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301460"/>
            <a:ext cx="8833800" cy="809493"/>
          </a:xfrm>
          <a:prstGeom prst="rect">
            <a:avLst/>
          </a:prstGeom>
          <a:ln>
            <a:noFill/>
          </a:ln>
        </p:spPr>
        <p:txBody>
          <a:bodyPr vert="horz" lIns="36000" tIns="36000" rIns="36000" bIns="3600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BF7452A-1532-4753-9323-1316B9C3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0" y="1774362"/>
            <a:ext cx="8833800" cy="39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29E452E-1BDE-41F1-9CAF-629928E70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146396"/>
            <a:ext cx="958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D3AE7-254D-4EE1-8539-0D2020D1A41E}" type="datetime1">
              <a:rPr lang="et-EE" smtClean="0"/>
              <a:t>19.09.2023</a:t>
            </a:fld>
            <a:endParaRPr lang="et-E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9E7ECBA-FF96-4E21-AA93-F645D4088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7241" y="6146395"/>
            <a:ext cx="7576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F44D2-8F40-45B5-8B53-A4C9D99E9C8D}" type="slidenum">
              <a:rPr lang="et-EE" smtClean="0"/>
              <a:t>‹#›</a:t>
            </a:fld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3" y="5926138"/>
            <a:ext cx="1259635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5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6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275239-54E1-4C18-A44A-B89E0AB7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301460"/>
            <a:ext cx="8833800" cy="809493"/>
          </a:xfrm>
          <a:prstGeom prst="rect">
            <a:avLst/>
          </a:prstGeom>
          <a:ln>
            <a:noFill/>
          </a:ln>
        </p:spPr>
        <p:txBody>
          <a:bodyPr vert="horz" lIns="36000" tIns="36000" rIns="36000" bIns="3600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7452A-1532-4753-9323-1316B9C3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0" y="1774362"/>
            <a:ext cx="8833800" cy="39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E452E-1BDE-41F1-9CAF-629928E70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146396"/>
            <a:ext cx="958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5D8A9-83E6-4358-9C74-7F23F6561A83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/>
              <a:t>19.09.2023</a:t>
            </a:fld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7ECBA-FF96-4E21-AA93-F645D4088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7241" y="6146395"/>
            <a:ext cx="7576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EE072-23FA-4BC6-AFCF-F0ABCDC71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6449" y="315396"/>
            <a:ext cx="216000" cy="216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/>
          <a:lstStyle>
            <a:lvl1pPr algn="ctr">
              <a:defRPr sz="800" b="0">
                <a:solidFill>
                  <a:schemeClr val="bg1"/>
                </a:solidFill>
              </a:defRPr>
            </a:lvl1pPr>
          </a:lstStyle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‹#›</a:t>
            </a:fld>
            <a:endParaRPr lang="et-E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2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17938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17938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2663" indent="-17938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85725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18" Type="http://schemas.openxmlformats.org/officeDocument/2006/relationships/image" Target="../media/image34.png"/><Relationship Id="rId3" Type="http://schemas.openxmlformats.org/officeDocument/2006/relationships/hyperlink" Target="https://www.eesti.ee/" TargetMode="External"/><Relationship Id="rId21" Type="http://schemas.openxmlformats.org/officeDocument/2006/relationships/image" Target="../media/image37.sv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openxmlformats.org/officeDocument/2006/relationships/hyperlink" Target="https://www.eesti.ee/en" TargetMode="Externa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10" Type="http://schemas.openxmlformats.org/officeDocument/2006/relationships/image" Target="../media/image26.png"/><Relationship Id="rId19" Type="http://schemas.openxmlformats.org/officeDocument/2006/relationships/image" Target="../media/image35.svg"/><Relationship Id="rId4" Type="http://schemas.openxmlformats.org/officeDocument/2006/relationships/hyperlink" Target="https://www.riha.ee/" TargetMode="External"/><Relationship Id="rId9" Type="http://schemas.openxmlformats.org/officeDocument/2006/relationships/image" Target="../media/image25.sv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hyperlink" Target="https://www.stat.ee/uudiskir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endParaRPr lang="et-EE" sz="1200"/>
          </a:p>
          <a:p>
            <a:endParaRPr lang="et-EE" sz="1200"/>
          </a:p>
          <a:p>
            <a:pPr>
              <a:lnSpc>
                <a:spcPct val="100000"/>
              </a:lnSpc>
            </a:pPr>
            <a:r>
              <a:rPr lang="et-EE" sz="1800" err="1">
                <a:ea typeface="Roboto Light"/>
                <a:cs typeface="Roboto Light"/>
              </a:rPr>
              <a:t>Urmet</a:t>
            </a:r>
            <a:r>
              <a:rPr lang="et-EE" sz="1800">
                <a:ea typeface="Roboto Light"/>
                <a:cs typeface="Roboto Light"/>
              </a:rPr>
              <a:t> Lee</a:t>
            </a:r>
          </a:p>
          <a:p>
            <a:pPr>
              <a:lnSpc>
                <a:spcPct val="100000"/>
              </a:lnSpc>
            </a:pPr>
            <a:r>
              <a:rPr lang="et-EE" sz="1800"/>
              <a:t>21. september 2023</a:t>
            </a:r>
            <a:endParaRPr lang="et-EE" sz="1200">
              <a:ea typeface="Roboto Light"/>
              <a:cs typeface="Roboto Light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56A3906-FC53-4117-82CA-D26557779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668458" y="1811770"/>
            <a:ext cx="7255485" cy="363194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t-EE" sz="4000" b="0">
                <a:solidFill>
                  <a:srgbClr val="000000"/>
                </a:solidFill>
                <a:ea typeface="+mj-lt"/>
                <a:cs typeface="+mj-lt"/>
              </a:rPr>
              <a:t>Kuidas sünnib piirkondlik statistika?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7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Statistikaamet ühes aastas</a:t>
            </a:r>
          </a:p>
        </p:txBody>
      </p:sp>
      <p:sp>
        <p:nvSpPr>
          <p:cNvPr id="7" name="AutoShape 2" descr="Buerokratt logo">
            <a:extLst>
              <a:ext uri="{FF2B5EF4-FFF2-40B4-BE49-F238E27FC236}">
                <a16:creationId xmlns:a16="http://schemas.microsoft.com/office/drawing/2014/main" id="{71AB3A8B-2236-3E3B-D7AB-2757C4A8A2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10583" y="13423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8" name="AutoShape 4" descr="Buerokratt logo">
            <a:extLst>
              <a:ext uri="{FF2B5EF4-FFF2-40B4-BE49-F238E27FC236}">
                <a16:creationId xmlns:a16="http://schemas.microsoft.com/office/drawing/2014/main" id="{86813B59-46E9-889E-4A53-06DE6FBBF8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9" name="AutoShape 6" descr="Buerokratt logo">
            <a:extLst>
              <a:ext uri="{FF2B5EF4-FFF2-40B4-BE49-F238E27FC236}">
                <a16:creationId xmlns:a16="http://schemas.microsoft.com/office/drawing/2014/main" id="{095AF565-CE92-17D7-6E76-9E7D2727EC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10" name="AutoShape 8" descr="Buerokratt logo">
            <a:extLst>
              <a:ext uri="{FF2B5EF4-FFF2-40B4-BE49-F238E27FC236}">
                <a16:creationId xmlns:a16="http://schemas.microsoft.com/office/drawing/2014/main" id="{3F8E503E-3ED3-9DE6-168F-37AEB0ED3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12" name="AutoShape 14" descr="Buerokratt logo">
            <a:extLst>
              <a:ext uri="{FF2B5EF4-FFF2-40B4-BE49-F238E27FC236}">
                <a16:creationId xmlns:a16="http://schemas.microsoft.com/office/drawing/2014/main" id="{B8A6064A-5022-0FAA-7C1C-1CB58EA1AF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3833" y="20660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pic>
        <p:nvPicPr>
          <p:cNvPr id="19" name="Content Placeholder 18" descr="A screenshot of a computer&#10;&#10;Description automatically generated">
            <a:extLst>
              <a:ext uri="{FF2B5EF4-FFF2-40B4-BE49-F238E27FC236}">
                <a16:creationId xmlns:a16="http://schemas.microsoft.com/office/drawing/2014/main" id="{E6147CD7-775F-AF62-A264-A2C0116A4F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46" y="2144033"/>
            <a:ext cx="8098115" cy="4586023"/>
          </a:xfrm>
        </p:spPr>
      </p:pic>
      <p:pic>
        <p:nvPicPr>
          <p:cNvPr id="11" name="Picture 10" descr="A cartoon of a person with his hand on his chin&#10;&#10;Description automatically generated">
            <a:extLst>
              <a:ext uri="{FF2B5EF4-FFF2-40B4-BE49-F238E27FC236}">
                <a16:creationId xmlns:a16="http://schemas.microsoft.com/office/drawing/2014/main" id="{6432CE91-0F10-3AA9-DE8C-92BCB2874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340" y="2564828"/>
            <a:ext cx="2106701" cy="37444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75B94C-144F-D9C6-2025-C365D54E7AAC}"/>
              </a:ext>
            </a:extLst>
          </p:cNvPr>
          <p:cNvSpPr txBox="1"/>
          <p:nvPr/>
        </p:nvSpPr>
        <p:spPr>
          <a:xfrm>
            <a:off x="1965039" y="1471390"/>
            <a:ext cx="8833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t-EE" b="1"/>
              <a:t>Aeg on meie elus kõige väärtuslikum ressurss. </a:t>
            </a:r>
          </a:p>
          <a:p>
            <a:pPr algn="ctr"/>
            <a:r>
              <a:rPr lang="et-EE" b="1"/>
              <a:t>Andmetega teed targemaid ja kiiremaid otsuseid</a:t>
            </a:r>
          </a:p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245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3E0EAD-BB9F-CE6C-55A7-78C343617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/>
              <a:pPr/>
              <a:t>3</a:t>
            </a:fld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7A2D32-A5BD-A5D4-C824-0A2B574C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Roboto"/>
                <a:cs typeface="Roboto"/>
              </a:rPr>
              <a:t>Andmeampsud</a:t>
            </a:r>
            <a:r>
              <a:rPr lang="en-US" dirty="0">
                <a:ea typeface="Roboto"/>
                <a:cs typeface="Roboto"/>
              </a:rPr>
              <a:t> </a:t>
            </a:r>
            <a:r>
              <a:rPr lang="en-US" dirty="0" err="1">
                <a:ea typeface="Roboto"/>
                <a:cs typeface="Roboto"/>
              </a:rPr>
              <a:t>sotsiaalmeedias</a:t>
            </a:r>
            <a:endParaRPr lang="en-US" dirty="0" err="1"/>
          </a:p>
        </p:txBody>
      </p:sp>
      <p:pic>
        <p:nvPicPr>
          <p:cNvPr id="6" name="Picture 5" descr="A person and person standing next to a house&#10;&#10;Description automatically generated">
            <a:extLst>
              <a:ext uri="{FF2B5EF4-FFF2-40B4-BE49-F238E27FC236}">
                <a16:creationId xmlns:a16="http://schemas.microsoft.com/office/drawing/2014/main" id="{670BA780-8DDF-31FC-CBAA-7A555AD17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932" y="1595745"/>
            <a:ext cx="1971346" cy="1932693"/>
          </a:xfrm>
          <a:prstGeom prst="rect">
            <a:avLst/>
          </a:prstGeom>
        </p:spPr>
      </p:pic>
      <p:pic>
        <p:nvPicPr>
          <p:cNvPr id="8" name="Picture 7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767D9E5-7320-AE33-C08A-51AB7019A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198" y="1567171"/>
            <a:ext cx="2015027" cy="1980285"/>
          </a:xfrm>
          <a:prstGeom prst="rect">
            <a:avLst/>
          </a:prstGeom>
        </p:spPr>
      </p:pic>
      <p:pic>
        <p:nvPicPr>
          <p:cNvPr id="10" name="Picture 9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C8A1C0A2-5C65-4978-F44C-45048EF1B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471" y="1557299"/>
            <a:ext cx="2015028" cy="1983135"/>
          </a:xfrm>
          <a:prstGeom prst="rect">
            <a:avLst/>
          </a:prstGeom>
        </p:spPr>
      </p:pic>
      <p:pic>
        <p:nvPicPr>
          <p:cNvPr id="12" name="Picture 11" descr="A diagram of a person and person with a circle and a red circle&#10;&#10;Description automatically generated">
            <a:extLst>
              <a:ext uri="{FF2B5EF4-FFF2-40B4-BE49-F238E27FC236}">
                <a16:creationId xmlns:a16="http://schemas.microsoft.com/office/drawing/2014/main" id="{CF3EE690-16EA-A4FA-8FE5-CBB72C82ED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626"/>
          <a:stretch/>
        </p:blipFill>
        <p:spPr>
          <a:xfrm>
            <a:off x="7771836" y="1559097"/>
            <a:ext cx="1981376" cy="1934118"/>
          </a:xfrm>
          <a:prstGeom prst="rect">
            <a:avLst/>
          </a:prstGeom>
        </p:spPr>
      </p:pic>
      <p:pic>
        <p:nvPicPr>
          <p:cNvPr id="14" name="Picture 13" descr="A person with her hands up and a flag&#10;&#10;Description automatically generated">
            <a:extLst>
              <a:ext uri="{FF2B5EF4-FFF2-40B4-BE49-F238E27FC236}">
                <a16:creationId xmlns:a16="http://schemas.microsoft.com/office/drawing/2014/main" id="{DABA718D-D042-9FC5-0526-FFDEB8699A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179" y="1555102"/>
            <a:ext cx="2065063" cy="2055966"/>
          </a:xfrm>
          <a:prstGeom prst="rect">
            <a:avLst/>
          </a:prstGeom>
        </p:spPr>
      </p:pic>
      <p:pic>
        <p:nvPicPr>
          <p:cNvPr id="16" name="Picture 15" descr="A white and blue building with black text&#10;&#10;Description automatically generated">
            <a:extLst>
              <a:ext uri="{FF2B5EF4-FFF2-40B4-BE49-F238E27FC236}">
                <a16:creationId xmlns:a16="http://schemas.microsoft.com/office/drawing/2014/main" id="{C91CE4CD-5A4D-A841-AB1E-4A6E961FA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576" y="3610658"/>
            <a:ext cx="1958062" cy="1877289"/>
          </a:xfrm>
          <a:prstGeom prst="rect">
            <a:avLst/>
          </a:prstGeom>
        </p:spPr>
      </p:pic>
      <p:pic>
        <p:nvPicPr>
          <p:cNvPr id="18" name="Picture 17" descr="A map of a country with people&#10;&#10;Description automatically generated">
            <a:extLst>
              <a:ext uri="{FF2B5EF4-FFF2-40B4-BE49-F238E27FC236}">
                <a16:creationId xmlns:a16="http://schemas.microsoft.com/office/drawing/2014/main" id="{E08A96B2-1A12-E558-22C3-A3C51707E0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6580" y="3756103"/>
            <a:ext cx="1865939" cy="1834179"/>
          </a:xfrm>
          <a:prstGeom prst="rect">
            <a:avLst/>
          </a:prstGeom>
        </p:spPr>
      </p:pic>
      <p:pic>
        <p:nvPicPr>
          <p:cNvPr id="20" name="Picture 19" descr="A person and person lying on beach towels and umbrellas&#10;&#10;Description automatically generated">
            <a:extLst>
              <a:ext uri="{FF2B5EF4-FFF2-40B4-BE49-F238E27FC236}">
                <a16:creationId xmlns:a16="http://schemas.microsoft.com/office/drawing/2014/main" id="{7917EAA8-2989-E7F0-FC1E-2F43AE4F9B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3896" y="3670915"/>
            <a:ext cx="1759384" cy="1756889"/>
          </a:xfrm>
          <a:prstGeom prst="rect">
            <a:avLst/>
          </a:prstGeom>
        </p:spPr>
      </p:pic>
      <p:pic>
        <p:nvPicPr>
          <p:cNvPr id="22" name="Picture 21" descr="A screenshot of a phone&#10;&#10;Description automatically generated">
            <a:extLst>
              <a:ext uri="{FF2B5EF4-FFF2-40B4-BE49-F238E27FC236}">
                <a16:creationId xmlns:a16="http://schemas.microsoft.com/office/drawing/2014/main" id="{0B97667D-8A0E-7DD6-26C3-7AC3E97F38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6407" y="3669378"/>
            <a:ext cx="1759384" cy="1667323"/>
          </a:xfrm>
          <a:prstGeom prst="rect">
            <a:avLst/>
          </a:prstGeom>
        </p:spPr>
      </p:pic>
      <p:pic>
        <p:nvPicPr>
          <p:cNvPr id="24" name="Picture 23" descr="A graphic of a child&amp;#39;s growth&#10;&#10;Description automatically generated">
            <a:extLst>
              <a:ext uri="{FF2B5EF4-FFF2-40B4-BE49-F238E27FC236}">
                <a16:creationId xmlns:a16="http://schemas.microsoft.com/office/drawing/2014/main" id="{AA36E635-5647-91D1-DC9F-F3FB9BD301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1376" y="3667265"/>
            <a:ext cx="1759384" cy="176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6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8B3C61-7B85-9AE6-A5AC-51E1A71D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/>
              <a:pPr/>
              <a:t>4</a:t>
            </a:fld>
            <a:endParaRPr lang="et-EE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7FE3E02F-77DD-D854-C5B8-32ACB0F8D7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053" b="1034"/>
          <a:stretch/>
        </p:blipFill>
        <p:spPr>
          <a:xfrm>
            <a:off x="2538706" y="2177065"/>
            <a:ext cx="6001096" cy="3859263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A2904F7B-D28C-47A1-16D5-DD9EA5D64F03}"/>
              </a:ext>
            </a:extLst>
          </p:cNvPr>
          <p:cNvSpPr txBox="1">
            <a:spLocks/>
          </p:cNvSpPr>
          <p:nvPr/>
        </p:nvSpPr>
        <p:spPr>
          <a:xfrm>
            <a:off x="2505932" y="423396"/>
            <a:ext cx="8833800" cy="809493"/>
          </a:xfrm>
          <a:prstGeom prst="rect">
            <a:avLst/>
          </a:prstGeom>
          <a:ln>
            <a:noFill/>
          </a:ln>
        </p:spPr>
        <p:txBody>
          <a:bodyPr vert="horz" lIns="36000" tIns="36000" rIns="36000" bIns="3600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>
                <a:solidFill>
                  <a:srgbClr val="F7664F"/>
                </a:solidFill>
              </a:rPr>
              <a:t>EESTLASTE OSAKAAL MAAKONNITI ja </a:t>
            </a:r>
            <a:r>
              <a:rPr lang="et-EE" err="1">
                <a:solidFill>
                  <a:srgbClr val="F7664F"/>
                </a:solidFill>
              </a:rPr>
              <a:t>KOViti</a:t>
            </a:r>
            <a:endParaRPr lang="et-EE">
              <a:solidFill>
                <a:srgbClr val="F7664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476B7F-9820-078B-BAA6-8C9AB2AD0CFC}"/>
              </a:ext>
            </a:extLst>
          </p:cNvPr>
          <p:cNvSpPr txBox="1"/>
          <p:nvPr/>
        </p:nvSpPr>
        <p:spPr>
          <a:xfrm>
            <a:off x="2542801" y="1461599"/>
            <a:ext cx="2065200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Eestlaste osakaal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69,4%   </a:t>
            </a:r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46B4FC-92D3-1B54-061D-61D6C94BDEF0}"/>
              </a:ext>
            </a:extLst>
          </p:cNvPr>
          <p:cNvGrpSpPr/>
          <p:nvPr/>
        </p:nvGrpSpPr>
        <p:grpSpPr>
          <a:xfrm>
            <a:off x="8769402" y="1610424"/>
            <a:ext cx="2729567" cy="800219"/>
            <a:chOff x="8769402" y="1604158"/>
            <a:chExt cx="2729567" cy="7174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1FD9A9-BF4E-172B-B83B-8128FB55979C}"/>
                </a:ext>
              </a:extLst>
            </p:cNvPr>
            <p:cNvSpPr txBox="1"/>
            <p:nvPr/>
          </p:nvSpPr>
          <p:spPr>
            <a:xfrm>
              <a:off x="8769402" y="1604158"/>
              <a:ext cx="2729567" cy="71743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Rahvuste arv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211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17,5%</a:t>
              </a: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FCA0D0C9-D1F8-DCED-28EA-D6B15B6BF4BF}"/>
                </a:ext>
              </a:extLst>
            </p:cNvPr>
            <p:cNvSpPr/>
            <p:nvPr/>
          </p:nvSpPr>
          <p:spPr>
            <a:xfrm rot="10800000">
              <a:off x="9822638" y="2120054"/>
              <a:ext cx="80078" cy="169897"/>
            </a:xfrm>
            <a:prstGeom prst="downArrow">
              <a:avLst/>
            </a:prstGeom>
            <a:solidFill>
              <a:srgbClr val="0E3CB0"/>
            </a:solidFill>
            <a:ln>
              <a:solidFill>
                <a:srgbClr val="0E3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0BD03DA-D787-106A-9230-3A7392EFD88B}"/>
              </a:ext>
            </a:extLst>
          </p:cNvPr>
          <p:cNvGrpSpPr/>
          <p:nvPr/>
        </p:nvGrpSpPr>
        <p:grpSpPr>
          <a:xfrm>
            <a:off x="8769402" y="2698331"/>
            <a:ext cx="2729567" cy="800218"/>
            <a:chOff x="8769402" y="2867892"/>
            <a:chExt cx="2729567" cy="7200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499E38-1AE6-BDBD-00C7-46EC28971927}"/>
                </a:ext>
              </a:extLst>
            </p:cNvPr>
            <p:cNvSpPr txBox="1"/>
            <p:nvPr/>
          </p:nvSpPr>
          <p:spPr>
            <a:xfrm>
              <a:off x="8769402" y="2867892"/>
              <a:ext cx="2729567" cy="7200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Kodakondsuste arv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151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30,2%</a:t>
              </a: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EC2A3239-CE59-BBB1-CA6F-E03C7CB3B74E}"/>
                </a:ext>
              </a:extLst>
            </p:cNvPr>
            <p:cNvSpPr/>
            <p:nvPr/>
          </p:nvSpPr>
          <p:spPr>
            <a:xfrm rot="10800000">
              <a:off x="9822638" y="3376294"/>
              <a:ext cx="80078" cy="169897"/>
            </a:xfrm>
            <a:prstGeom prst="downArrow">
              <a:avLst/>
            </a:prstGeom>
            <a:solidFill>
              <a:srgbClr val="0E3CB0"/>
            </a:solidFill>
            <a:ln>
              <a:solidFill>
                <a:srgbClr val="0E3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A99843-06BE-7ED5-F794-4E6FC47AAA62}"/>
              </a:ext>
            </a:extLst>
          </p:cNvPr>
          <p:cNvGrpSpPr/>
          <p:nvPr/>
        </p:nvGrpSpPr>
        <p:grpSpPr>
          <a:xfrm>
            <a:off x="8769401" y="4856510"/>
            <a:ext cx="2729567" cy="892552"/>
            <a:chOff x="8769400" y="5398658"/>
            <a:chExt cx="2729567" cy="8925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1542E6-8E54-C43C-39FD-887CF76A02AE}"/>
                </a:ext>
              </a:extLst>
            </p:cNvPr>
            <p:cNvSpPr txBox="1"/>
            <p:nvPr/>
          </p:nvSpPr>
          <p:spPr>
            <a:xfrm>
              <a:off x="8769400" y="5398658"/>
              <a:ext cx="2729567" cy="8925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Sünniriikide arv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175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 </a:t>
              </a:r>
              <a:r>
                <a:rPr kumimoji="0" lang="et-EE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14,6%</a:t>
              </a: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7A4EC700-00B6-72C8-D15E-8D191DC8CB83}"/>
                </a:ext>
              </a:extLst>
            </p:cNvPr>
            <p:cNvSpPr/>
            <p:nvPr/>
          </p:nvSpPr>
          <p:spPr>
            <a:xfrm rot="10800000">
              <a:off x="9822638" y="6015858"/>
              <a:ext cx="80078" cy="169897"/>
            </a:xfrm>
            <a:prstGeom prst="downArrow">
              <a:avLst/>
            </a:prstGeom>
            <a:solidFill>
              <a:srgbClr val="0E3CB0"/>
            </a:solidFill>
            <a:ln>
              <a:solidFill>
                <a:srgbClr val="0E3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E038A5-DA58-B0DA-F176-451CCD5BB6F8}"/>
              </a:ext>
            </a:extLst>
          </p:cNvPr>
          <p:cNvGrpSpPr/>
          <p:nvPr/>
        </p:nvGrpSpPr>
        <p:grpSpPr>
          <a:xfrm>
            <a:off x="8769401" y="3782944"/>
            <a:ext cx="2729567" cy="892552"/>
            <a:chOff x="8769401" y="4131626"/>
            <a:chExt cx="2729567" cy="90712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25F808-9871-2B9C-6C14-55F236253AD7}"/>
                </a:ext>
              </a:extLst>
            </p:cNvPr>
            <p:cNvSpPr txBox="1"/>
            <p:nvPr/>
          </p:nvSpPr>
          <p:spPr>
            <a:xfrm>
              <a:off x="8769401" y="4131626"/>
              <a:ext cx="2729567" cy="9071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Emakeelte arv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243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 </a:t>
              </a:r>
              <a:r>
                <a:rPr kumimoji="0" lang="et-EE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54,8%</a:t>
              </a:r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F6446AB5-6762-825C-FD85-FA26BEA526D6}"/>
                </a:ext>
              </a:extLst>
            </p:cNvPr>
            <p:cNvSpPr/>
            <p:nvPr/>
          </p:nvSpPr>
          <p:spPr>
            <a:xfrm rot="10800000">
              <a:off x="9822638" y="4784803"/>
              <a:ext cx="80078" cy="169897"/>
            </a:xfrm>
            <a:prstGeom prst="downArrow">
              <a:avLst/>
            </a:prstGeom>
            <a:solidFill>
              <a:srgbClr val="0E3CB0"/>
            </a:solidFill>
            <a:ln>
              <a:solidFill>
                <a:srgbClr val="0E3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1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257DD0-9C00-AAF6-8D06-39B4A69BE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>
                <a:solidFill>
                  <a:prstClr val="white"/>
                </a:solidFill>
              </a:rPr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D83155-1EB2-1223-190C-87EFD0F2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000" b="0" dirty="0"/>
              <a:t>KOV tasandi statistikat tehakse </a:t>
            </a:r>
            <a:r>
              <a:rPr lang="et-EE" sz="2000" b="0" dirty="0" err="1"/>
              <a:t>andministratiivandmete</a:t>
            </a:r>
            <a:r>
              <a:rPr lang="et-EE" sz="2000" b="0" dirty="0"/>
              <a:t> põhjal</a:t>
            </a:r>
            <a:endParaRPr lang="en-US" sz="2000" dirty="0">
              <a:ea typeface="Roboto"/>
              <a:cs typeface="Robo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961CA-E1A1-6922-D778-E1EEA7D4505A}"/>
              </a:ext>
            </a:extLst>
          </p:cNvPr>
          <p:cNvSpPr txBox="1"/>
          <p:nvPr/>
        </p:nvSpPr>
        <p:spPr>
          <a:xfrm>
            <a:off x="4144760" y="5974861"/>
            <a:ext cx="80120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dirty="0">
                <a:solidFill>
                  <a:srgbClr val="7C7C7C"/>
                </a:solidFill>
                <a:latin typeface="Roboto"/>
                <a:ea typeface="Roboto"/>
                <a:cs typeface="Roboto"/>
                <a:hlinkClick r:id="rId2"/>
              </a:rPr>
              <a:t>V</a:t>
            </a:r>
            <a:r>
              <a:rPr lang="et-EE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t </a:t>
            </a:r>
            <a:r>
              <a:rPr lang="en-US" dirty="0">
                <a:solidFill>
                  <a:srgbClr val="7C7C7C"/>
                </a:solidFill>
                <a:latin typeface="Roboto"/>
                <a:ea typeface="Roboto"/>
                <a:cs typeface="Roboto"/>
                <a:hlinkClick r:id="rId3"/>
              </a:rPr>
              <a:t>https://www.eesti.ee</a:t>
            </a:r>
            <a:r>
              <a:rPr lang="et-EE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and </a:t>
            </a:r>
            <a:r>
              <a:rPr lang="en-US" dirty="0">
                <a:solidFill>
                  <a:srgbClr val="7C7C7C"/>
                </a:solidFill>
                <a:latin typeface="Roboto"/>
                <a:ea typeface="Roboto"/>
                <a:cs typeface="Roboto"/>
                <a:hlinkClick r:id="rId4"/>
              </a:rPr>
              <a:t>https://www.riha.ee/</a:t>
            </a:r>
            <a:r>
              <a:rPr lang="en-US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 </a:t>
            </a:r>
            <a:endParaRPr lang="en-US" dirty="0"/>
          </a:p>
        </p:txBody>
      </p:sp>
      <p:pic>
        <p:nvPicPr>
          <p:cNvPr id="6" name="Picture 5" descr="A white square and blue circle with x in the middle&#10;&#10;Description automatically generated">
            <a:extLst>
              <a:ext uri="{FF2B5EF4-FFF2-40B4-BE49-F238E27FC236}">
                <a16:creationId xmlns:a16="http://schemas.microsoft.com/office/drawing/2014/main" id="{60570B81-9D16-1C38-A0A9-56A3A3EFD1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12" b="26722"/>
          <a:stretch/>
        </p:blipFill>
        <p:spPr>
          <a:xfrm>
            <a:off x="3973793" y="1457839"/>
            <a:ext cx="5830281" cy="17284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CB0D6-0D81-168F-53D4-B7C8CE8B35CE}"/>
              </a:ext>
            </a:extLst>
          </p:cNvPr>
          <p:cNvSpPr txBox="1"/>
          <p:nvPr/>
        </p:nvSpPr>
        <p:spPr>
          <a:xfrm>
            <a:off x="2225755" y="423333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dirty="0">
                <a:latin typeface="Roboto"/>
                <a:ea typeface="Roboto Light"/>
                <a:cs typeface="Roboto Light"/>
              </a:rPr>
              <a:t>Teenused</a:t>
            </a:r>
            <a:endParaRPr lang="en-US" dirty="0">
              <a:ea typeface="Roboto Light"/>
              <a:cs typeface="Roboto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CB82A1-E435-9350-D5A1-F2A508D6BB37}"/>
              </a:ext>
            </a:extLst>
          </p:cNvPr>
          <p:cNvSpPr txBox="1"/>
          <p:nvPr/>
        </p:nvSpPr>
        <p:spPr>
          <a:xfrm>
            <a:off x="3597355" y="3429897"/>
            <a:ext cx="17283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latin typeface="Roboto"/>
                <a:ea typeface="Roboto"/>
                <a:cs typeface="Roboto"/>
              </a:rPr>
              <a:t>Valitsusasutust</a:t>
            </a:r>
            <a:r>
              <a:rPr lang="en-US" sz="1400" b="1" dirty="0">
                <a:latin typeface="Roboto"/>
                <a:ea typeface="Roboto"/>
                <a:cs typeface="Roboto"/>
              </a:rPr>
              <a:t>   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1BACF2-AA85-F243-436A-0F1EC881E86D}"/>
              </a:ext>
            </a:extLst>
          </p:cNvPr>
          <p:cNvSpPr txBox="1"/>
          <p:nvPr/>
        </p:nvSpPr>
        <p:spPr>
          <a:xfrm>
            <a:off x="5298177" y="3373641"/>
            <a:ext cx="172830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latin typeface="Roboto"/>
                <a:ea typeface="Roboto"/>
                <a:cs typeface="Roboto"/>
              </a:rPr>
              <a:t>Kohaliku</a:t>
            </a:r>
            <a:r>
              <a:rPr lang="en-US" sz="1400" b="1" dirty="0">
                <a:latin typeface="Roboto"/>
                <a:ea typeface="Roboto"/>
                <a:cs typeface="Roboto"/>
              </a:rPr>
              <a:t> </a:t>
            </a:r>
            <a:r>
              <a:rPr lang="en-US" sz="1400" b="1" dirty="0" err="1">
                <a:latin typeface="Roboto"/>
                <a:ea typeface="Roboto"/>
                <a:cs typeface="Roboto"/>
              </a:rPr>
              <a:t>omavalitsuse</a:t>
            </a:r>
            <a:r>
              <a:rPr lang="en-US" sz="1400" b="1" dirty="0">
                <a:latin typeface="Roboto"/>
                <a:ea typeface="Roboto"/>
                <a:cs typeface="Roboto"/>
              </a:rPr>
              <a:t> </a:t>
            </a:r>
            <a:r>
              <a:rPr lang="en-US" sz="1400" b="1" dirty="0" err="1">
                <a:latin typeface="Roboto"/>
                <a:ea typeface="Roboto"/>
                <a:cs typeface="Roboto"/>
              </a:rPr>
              <a:t>üksust</a:t>
            </a:r>
            <a:endParaRPr lang="et-EE" sz="1400" b="1" dirty="0">
              <a:latin typeface="Roboto"/>
              <a:ea typeface="Roboto"/>
              <a:cs typeface="Roboto"/>
            </a:endParaRPr>
          </a:p>
          <a:p>
            <a:pPr algn="ctr"/>
            <a:r>
              <a:rPr lang="en-US" sz="1000" dirty="0">
                <a:latin typeface="Roboto"/>
                <a:ea typeface="Roboto"/>
                <a:cs typeface="Roboto"/>
              </a:rPr>
              <a:t>(15 </a:t>
            </a:r>
            <a:r>
              <a:rPr lang="en-US" sz="1000" dirty="0" err="1">
                <a:latin typeface="Roboto"/>
                <a:ea typeface="Roboto"/>
                <a:cs typeface="Roboto"/>
              </a:rPr>
              <a:t>linna</a:t>
            </a:r>
            <a:r>
              <a:rPr lang="en-US" sz="1000" dirty="0">
                <a:latin typeface="Roboto"/>
                <a:ea typeface="Roboto"/>
                <a:cs typeface="Roboto"/>
              </a:rPr>
              <a:t> ja</a:t>
            </a:r>
            <a:r>
              <a:rPr lang="et-EE" dirty="0">
                <a:latin typeface="Roboto Light"/>
                <a:ea typeface="Roboto Light"/>
                <a:cs typeface="Roboto"/>
              </a:rPr>
              <a:t> </a:t>
            </a:r>
            <a:r>
              <a:rPr lang="en-US" sz="1000" dirty="0">
                <a:latin typeface="Roboto"/>
                <a:ea typeface="Roboto"/>
                <a:cs typeface="Roboto"/>
              </a:rPr>
              <a:t>64 </a:t>
            </a:r>
            <a:r>
              <a:rPr lang="en-US" sz="1000" dirty="0" err="1">
                <a:latin typeface="Roboto"/>
                <a:ea typeface="Roboto"/>
                <a:cs typeface="Roboto"/>
              </a:rPr>
              <a:t>valda</a:t>
            </a:r>
            <a:r>
              <a:rPr lang="en-US" sz="1000" dirty="0">
                <a:latin typeface="Roboto"/>
                <a:ea typeface="Roboto"/>
                <a:cs typeface="Roboto"/>
              </a:rPr>
              <a:t>)</a:t>
            </a:r>
            <a:endParaRPr lang="en-US" dirty="0">
              <a:ea typeface="Roboto Light"/>
              <a:cs typeface="Roboto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3246F4-9A89-1CD7-7592-290CC8E083A1}"/>
              </a:ext>
            </a:extLst>
          </p:cNvPr>
          <p:cNvSpPr txBox="1"/>
          <p:nvPr/>
        </p:nvSpPr>
        <p:spPr>
          <a:xfrm>
            <a:off x="7004538" y="3373641"/>
            <a:ext cx="144096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latin typeface="Roboto"/>
                <a:ea typeface="Roboto"/>
                <a:cs typeface="Roboto"/>
              </a:rPr>
              <a:t>X-tee </a:t>
            </a:r>
            <a:r>
              <a:rPr lang="et-EE" sz="1400" b="1" dirty="0">
                <a:latin typeface="Roboto"/>
                <a:ea typeface="Roboto"/>
                <a:cs typeface="Roboto"/>
              </a:rPr>
              <a:t>teenust</a:t>
            </a:r>
            <a:r>
              <a:rPr lang="en-US" sz="1400" b="1" dirty="0">
                <a:latin typeface="Roboto"/>
                <a:ea typeface="Roboto"/>
                <a:cs typeface="Roboto"/>
              </a:rPr>
              <a:t> </a:t>
            </a:r>
            <a:endParaRPr lang="en-US" dirty="0">
              <a:ea typeface="Roboto Light"/>
              <a:cs typeface="Roboto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B45CF1-0F5E-ED4E-9BF8-14148787D168}"/>
              </a:ext>
            </a:extLst>
          </p:cNvPr>
          <p:cNvSpPr txBox="1"/>
          <p:nvPr/>
        </p:nvSpPr>
        <p:spPr>
          <a:xfrm>
            <a:off x="8600178" y="3373641"/>
            <a:ext cx="144096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t-EE" sz="1400" b="1" dirty="0">
                <a:latin typeface="Roboto"/>
                <a:ea typeface="Roboto"/>
                <a:cs typeface="Roboto"/>
              </a:rPr>
              <a:t>Andmestikke</a:t>
            </a:r>
            <a:endParaRPr lang="en-US" sz="1400" dirty="0">
              <a:latin typeface="Roboto"/>
              <a:ea typeface="Roboto"/>
              <a:cs typeface="Roboto"/>
            </a:endParaRPr>
          </a:p>
        </p:txBody>
      </p:sp>
      <p:pic>
        <p:nvPicPr>
          <p:cNvPr id="15" name="Graphic 14" descr="Heart with pulse with solid fill">
            <a:extLst>
              <a:ext uri="{FF2B5EF4-FFF2-40B4-BE49-F238E27FC236}">
                <a16:creationId xmlns:a16="http://schemas.microsoft.com/office/drawing/2014/main" id="{E2AA689F-2324-9161-D7E2-F966BDE54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0264" y="4570735"/>
            <a:ext cx="548020" cy="548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6C94AD6-2368-9674-3AD4-EBDD290C6B06}"/>
              </a:ext>
            </a:extLst>
          </p:cNvPr>
          <p:cNvSpPr txBox="1"/>
          <p:nvPr/>
        </p:nvSpPr>
        <p:spPr>
          <a:xfrm>
            <a:off x="2162151" y="5177722"/>
            <a:ext cx="965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Tervishoid ja arstiabi</a:t>
            </a:r>
            <a:endParaRPr lang="et-EE" sz="1200" dirty="0"/>
          </a:p>
        </p:txBody>
      </p:sp>
      <p:pic>
        <p:nvPicPr>
          <p:cNvPr id="19" name="Graphic 18" descr="Suitcase with solid fill">
            <a:extLst>
              <a:ext uri="{FF2B5EF4-FFF2-40B4-BE49-F238E27FC236}">
                <a16:creationId xmlns:a16="http://schemas.microsoft.com/office/drawing/2014/main" id="{4A2075D4-BDAD-E16E-EFB5-DA3AD9E57D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5569" y="4591450"/>
            <a:ext cx="506589" cy="506589"/>
          </a:xfrm>
          <a:prstGeom prst="rect">
            <a:avLst/>
          </a:prstGeom>
        </p:spPr>
      </p:pic>
      <p:pic>
        <p:nvPicPr>
          <p:cNvPr id="21" name="Graphic 20" descr="Office worker male with solid fill">
            <a:extLst>
              <a:ext uri="{FF2B5EF4-FFF2-40B4-BE49-F238E27FC236}">
                <a16:creationId xmlns:a16="http://schemas.microsoft.com/office/drawing/2014/main" id="{E4C6B539-AB06-F1AA-8838-1FCEAD81C3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69274" y="4577661"/>
            <a:ext cx="524647" cy="524647"/>
          </a:xfrm>
          <a:prstGeom prst="rect">
            <a:avLst/>
          </a:prstGeom>
        </p:spPr>
      </p:pic>
      <p:pic>
        <p:nvPicPr>
          <p:cNvPr id="23" name="Graphic 22" descr="Document outline">
            <a:extLst>
              <a:ext uri="{FF2B5EF4-FFF2-40B4-BE49-F238E27FC236}">
                <a16:creationId xmlns:a16="http://schemas.microsoft.com/office/drawing/2014/main" id="{F66A4C73-504E-E3A7-DF74-55042243CF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86273" y="4577661"/>
            <a:ext cx="506589" cy="506589"/>
          </a:xfrm>
          <a:prstGeom prst="rect">
            <a:avLst/>
          </a:prstGeom>
        </p:spPr>
      </p:pic>
      <p:pic>
        <p:nvPicPr>
          <p:cNvPr id="25" name="Graphic 24" descr="Car with solid fill">
            <a:extLst>
              <a:ext uri="{FF2B5EF4-FFF2-40B4-BE49-F238E27FC236}">
                <a16:creationId xmlns:a16="http://schemas.microsoft.com/office/drawing/2014/main" id="{880CB2F6-8C35-E1DD-7B6D-9A7C71316D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15677" y="4567895"/>
            <a:ext cx="699437" cy="699437"/>
          </a:xfrm>
          <a:prstGeom prst="rect">
            <a:avLst/>
          </a:prstGeom>
        </p:spPr>
      </p:pic>
      <p:pic>
        <p:nvPicPr>
          <p:cNvPr id="29" name="Graphic 28" descr="Books with solid fill">
            <a:extLst>
              <a:ext uri="{FF2B5EF4-FFF2-40B4-BE49-F238E27FC236}">
                <a16:creationId xmlns:a16="http://schemas.microsoft.com/office/drawing/2014/main" id="{299753EA-3F49-6B4F-3C52-A25944CD97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73847" y="4610830"/>
            <a:ext cx="576449" cy="576449"/>
          </a:xfrm>
          <a:prstGeom prst="rect">
            <a:avLst/>
          </a:prstGeom>
        </p:spPr>
      </p:pic>
      <p:pic>
        <p:nvPicPr>
          <p:cNvPr id="31" name="Graphic 30" descr="Umbrella with solid fill">
            <a:extLst>
              <a:ext uri="{FF2B5EF4-FFF2-40B4-BE49-F238E27FC236}">
                <a16:creationId xmlns:a16="http://schemas.microsoft.com/office/drawing/2014/main" id="{FFF7D681-8BDD-225D-2434-5C155BF054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516439" y="4596197"/>
            <a:ext cx="594345" cy="594345"/>
          </a:xfrm>
          <a:prstGeom prst="rect">
            <a:avLst/>
          </a:prstGeom>
        </p:spPr>
      </p:pic>
      <p:pic>
        <p:nvPicPr>
          <p:cNvPr id="38" name="Graphic 37" descr="Philanthropy with solid fill">
            <a:extLst>
              <a:ext uri="{FF2B5EF4-FFF2-40B4-BE49-F238E27FC236}">
                <a16:creationId xmlns:a16="http://schemas.microsoft.com/office/drawing/2014/main" id="{92CA3528-639A-FBDA-1DFA-74C48DFAB49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63441" y="4550200"/>
            <a:ext cx="599872" cy="57636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1BD73EC-2127-624C-CDD5-A542CB0E55E1}"/>
              </a:ext>
            </a:extLst>
          </p:cNvPr>
          <p:cNvSpPr txBox="1"/>
          <p:nvPr/>
        </p:nvSpPr>
        <p:spPr>
          <a:xfrm>
            <a:off x="3195483" y="5188796"/>
            <a:ext cx="965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dirty="0">
                <a:solidFill>
                  <a:srgbClr val="000000"/>
                </a:solidFill>
                <a:latin typeface="Roboto" panose="02000000000000000000" pitchFamily="2" charset="0"/>
              </a:rPr>
              <a:t>Pensionid ja toetused</a:t>
            </a:r>
            <a:endParaRPr lang="et-EE" sz="12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C8CAF4-8C82-E114-9CF4-5ACF6557A151}"/>
              </a:ext>
            </a:extLst>
          </p:cNvPr>
          <p:cNvSpPr txBox="1"/>
          <p:nvPr/>
        </p:nvSpPr>
        <p:spPr>
          <a:xfrm>
            <a:off x="4236135" y="5177722"/>
            <a:ext cx="965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Töö ja töösuhted</a:t>
            </a:r>
            <a:endParaRPr lang="et-EE" sz="1200" dirty="0"/>
          </a:p>
        </p:txBody>
      </p:sp>
      <p:pic>
        <p:nvPicPr>
          <p:cNvPr id="42" name="Graphic 41" descr="Employee badge with solid fill">
            <a:extLst>
              <a:ext uri="{FF2B5EF4-FFF2-40B4-BE49-F238E27FC236}">
                <a16:creationId xmlns:a16="http://schemas.microsoft.com/office/drawing/2014/main" id="{BEE4A775-25F0-60E9-AE1A-17F8E90FA90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285214" y="4557835"/>
            <a:ext cx="600963" cy="6009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EB71DBB-E49F-DD74-7680-30B138463B23}"/>
              </a:ext>
            </a:extLst>
          </p:cNvPr>
          <p:cNvSpPr txBox="1"/>
          <p:nvPr/>
        </p:nvSpPr>
        <p:spPr>
          <a:xfrm>
            <a:off x="5207095" y="5169328"/>
            <a:ext cx="9659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Ettevõtlus</a:t>
            </a:r>
            <a:endParaRPr lang="et-EE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9301AA-A544-5B70-D199-90B7D180AB78}"/>
              </a:ext>
            </a:extLst>
          </p:cNvPr>
          <p:cNvSpPr txBox="1"/>
          <p:nvPr/>
        </p:nvSpPr>
        <p:spPr>
          <a:xfrm>
            <a:off x="6248372" y="5195663"/>
            <a:ext cx="965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Load ja </a:t>
            </a:r>
            <a:r>
              <a:rPr lang="et-EE" sz="1200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majandus-tegevuse</a:t>
            </a:r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teated</a:t>
            </a:r>
            <a:endParaRPr lang="et-EE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54652BC-7411-268A-DD9A-FE4FA704ABF7}"/>
              </a:ext>
            </a:extLst>
          </p:cNvPr>
          <p:cNvSpPr txBox="1"/>
          <p:nvPr/>
        </p:nvSpPr>
        <p:spPr>
          <a:xfrm flipH="1">
            <a:off x="7224283" y="5222873"/>
            <a:ext cx="123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Kodakondsus ja dokumendid</a:t>
            </a:r>
            <a:endParaRPr lang="et-EE" sz="12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F2A082-20A3-5578-B582-A0634A6E903F}"/>
              </a:ext>
            </a:extLst>
          </p:cNvPr>
          <p:cNvSpPr txBox="1"/>
          <p:nvPr/>
        </p:nvSpPr>
        <p:spPr>
          <a:xfrm flipH="1">
            <a:off x="8445500" y="5253175"/>
            <a:ext cx="123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Liiklus ja sõidukid</a:t>
            </a:r>
            <a:endParaRPr lang="et-EE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9F2431-82BA-5D8D-A0EA-8819509F71AF}"/>
              </a:ext>
            </a:extLst>
          </p:cNvPr>
          <p:cNvSpPr txBox="1"/>
          <p:nvPr/>
        </p:nvSpPr>
        <p:spPr>
          <a:xfrm flipH="1">
            <a:off x="9473847" y="5267332"/>
            <a:ext cx="123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Haridus ja teadus</a:t>
            </a:r>
            <a:endParaRPr lang="et-EE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98C112-2D30-B46C-CC60-B7D2CF276BEB}"/>
              </a:ext>
            </a:extLst>
          </p:cNvPr>
          <p:cNvSpPr txBox="1"/>
          <p:nvPr/>
        </p:nvSpPr>
        <p:spPr>
          <a:xfrm flipH="1">
            <a:off x="10502194" y="5258712"/>
            <a:ext cx="12334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Tarbijakaitse</a:t>
            </a:r>
            <a:endParaRPr lang="et-EE" sz="1200" dirty="0"/>
          </a:p>
        </p:txBody>
      </p:sp>
    </p:spTree>
    <p:extLst>
      <p:ext uri="{BB962C8B-B14F-4D97-AF65-F5344CB8AC3E}">
        <p14:creationId xmlns:p14="http://schemas.microsoft.com/office/powerpoint/2010/main" val="326782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FB9A-5FEA-4486-902A-E9C47A7B21EC}" type="slidenum">
              <a:rPr lang="et-EE" smtClean="0"/>
              <a:pPr/>
              <a:t>6</a:t>
            </a:fld>
            <a:endParaRPr lang="et-EE"/>
          </a:p>
        </p:txBody>
      </p:sp>
      <p:pic>
        <p:nvPicPr>
          <p:cNvPr id="6" name="Anne Andmemaag trailer">
            <a:hlinkClick r:id="" action="ppaction://media"/>
            <a:extLst>
              <a:ext uri="{FF2B5EF4-FFF2-40B4-BE49-F238E27FC236}">
                <a16:creationId xmlns:a16="http://schemas.microsoft.com/office/drawing/2014/main" id="{B3DE492A-555C-45E9-A639-FF0A92946FB1}"/>
              </a:ext>
            </a:extLst>
          </p:cNvPr>
          <p:cNvPicPr>
            <a:picLocks noGrp="1" noChangeAspect="1"/>
          </p:cNvPicPr>
          <p:nvPr>
            <p:ph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228481" cy="6878176"/>
          </a:xfrm>
        </p:spPr>
      </p:pic>
    </p:spTree>
    <p:extLst>
      <p:ext uri="{BB962C8B-B14F-4D97-AF65-F5344CB8AC3E}">
        <p14:creationId xmlns:p14="http://schemas.microsoft.com/office/powerpoint/2010/main" val="4175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3939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Jälgi meid sotsiaalmeedias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72482D-47A9-043F-10AA-526A0E689C7C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D5BEEA-EFA0-196E-4EE5-C8E517ECB271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64A267-6D20-1071-55C4-FAA525D57FA3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02E7A-A5D1-14CC-CD42-ACCDB7198E36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1E040E-2C97-6AEB-553A-43F43569B925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75B694-B305-43E2-D9B2-751FA0BC9EC5}"/>
              </a:ext>
            </a:extLst>
          </p:cNvPr>
          <p:cNvSpPr txBox="1"/>
          <p:nvPr/>
        </p:nvSpPr>
        <p:spPr>
          <a:xfrm>
            <a:off x="2254928" y="3668242"/>
            <a:ext cx="6622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t-EE"/>
          </a:p>
        </p:txBody>
      </p:sp>
      <p:pic>
        <p:nvPicPr>
          <p:cNvPr id="54" name="Picture 5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CF98033-AF06-8941-5D5A-937FD96F7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791" y="1046942"/>
            <a:ext cx="3368230" cy="47641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D54751-43AE-C4CF-25E5-3FFBD58BFE94}"/>
              </a:ext>
            </a:extLst>
          </p:cNvPr>
          <p:cNvSpPr txBox="1"/>
          <p:nvPr/>
        </p:nvSpPr>
        <p:spPr>
          <a:xfrm>
            <a:off x="2520000" y="5980335"/>
            <a:ext cx="920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>
                <a:effectLst/>
                <a:ea typeface="Calibri" panose="020F0502020204030204" pitchFamily="34" charset="0"/>
              </a:rPr>
              <a:t>Liitu kord uus ilmuva andmemaailma uudiskirjaga: </a:t>
            </a:r>
            <a:r>
              <a:rPr lang="et-EE" u="sng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4"/>
              </a:rPr>
              <a:t>https://www.stat.ee/uudiskiri</a:t>
            </a:r>
            <a:endParaRPr lang="et-EE">
              <a:effectLst/>
              <a:ea typeface="Calibri" panose="020F0502020204030204" pitchFamily="34" charset="0"/>
            </a:endParaRPr>
          </a:p>
        </p:txBody>
      </p:sp>
      <p:pic>
        <p:nvPicPr>
          <p:cNvPr id="6" name="Picture 5" descr="A group of icons with symbols&#10;&#10;Description automatically generated">
            <a:extLst>
              <a:ext uri="{FF2B5EF4-FFF2-40B4-BE49-F238E27FC236}">
                <a16:creationId xmlns:a16="http://schemas.microsoft.com/office/drawing/2014/main" id="{8267D164-461E-99A2-CEB4-463CD19D5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692" y="1715243"/>
            <a:ext cx="4993863" cy="3905998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1A113D9-6F2D-3CD9-9C49-6C65EBE44D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887" y="5526784"/>
            <a:ext cx="737825" cy="7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500"/>
              <a:t>Oled statistikas oluline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/>
              <a:t>Aitäh!</a:t>
            </a:r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DA376D66-B0F8-4EE9-AA6F-FD83868E7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6905256" y="1741397"/>
            <a:ext cx="6973676" cy="349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tatisitikaame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F1A84"/>
      </a:accent1>
      <a:accent2>
        <a:srgbClr val="F58FA9"/>
      </a:accent2>
      <a:accent3>
        <a:srgbClr val="FFBC45"/>
      </a:accent3>
      <a:accent4>
        <a:srgbClr val="3AD8CC"/>
      </a:accent4>
      <a:accent5>
        <a:srgbClr val="0F4FEF"/>
      </a:accent5>
      <a:accent6>
        <a:srgbClr val="F7694F"/>
      </a:accent6>
      <a:hlink>
        <a:srgbClr val="0000FF"/>
      </a:hlink>
      <a:folHlink>
        <a:srgbClr val="800080"/>
      </a:folHlink>
    </a:clrScheme>
    <a:fontScheme name="Statistikaamet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3B00467-0B28-49C2-9546-916838C6C9A9}" vid="{1761ACD9-2581-4BA0-8D79-948F2F438561}"/>
    </a:ext>
  </a:extLst>
</a:theme>
</file>

<file path=ppt/theme/theme2.xml><?xml version="1.0" encoding="utf-8"?>
<a:theme xmlns:a="http://schemas.openxmlformats.org/drawingml/2006/main" name="Office Theme">
  <a:themeElements>
    <a:clrScheme name="Statisitikaame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F1A84"/>
      </a:accent1>
      <a:accent2>
        <a:srgbClr val="F58FA9"/>
      </a:accent2>
      <a:accent3>
        <a:srgbClr val="FFBC45"/>
      </a:accent3>
      <a:accent4>
        <a:srgbClr val="3AD8CC"/>
      </a:accent4>
      <a:accent5>
        <a:srgbClr val="0F4FEF"/>
      </a:accent5>
      <a:accent6>
        <a:srgbClr val="F7694F"/>
      </a:accent6>
      <a:hlink>
        <a:srgbClr val="0000FF"/>
      </a:hlink>
      <a:folHlink>
        <a:srgbClr val="800080"/>
      </a:folHlink>
    </a:clrScheme>
    <a:fontScheme name="Statistikaamet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SA100.pptx" id="{E0F0B836-3597-40FF-BF6D-0DDB1E530096}" vid="{1EE5D567-3D9F-493A-A6E6-94EAADFC009E}"/>
    </a:ext>
  </a:extLst>
</a:theme>
</file>

<file path=ppt/theme/theme3.xml><?xml version="1.0" encoding="utf-8"?>
<a:theme xmlns:a="http://schemas.openxmlformats.org/drawingml/2006/main" name="Statistikaamet Theme">
  <a:themeElements>
    <a:clrScheme name="Statistikaamet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7C7C7C"/>
      </a:accent1>
      <a:accent2>
        <a:srgbClr val="3F1A84"/>
      </a:accent2>
      <a:accent3>
        <a:srgbClr val="F58FA9"/>
      </a:accent3>
      <a:accent4>
        <a:srgbClr val="F7664F"/>
      </a:accent4>
      <a:accent5>
        <a:srgbClr val="3AD8CC"/>
      </a:accent5>
      <a:accent6>
        <a:srgbClr val="0F4FEF"/>
      </a:accent6>
      <a:hlink>
        <a:srgbClr val="565656"/>
      </a:hlink>
      <a:folHlink>
        <a:srgbClr val="DDDDDD"/>
      </a:folHlink>
    </a:clrScheme>
    <a:fontScheme name="Statistikaamet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tistikaamet esitlus ENG_uku [Read-Only]" id="{A011C466-F320-48A7-8FD1-B7EB8635C1FC}" vid="{FADEE8CD-DFE7-48DB-94B3-369ABB1F89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</TotalTime>
  <Words>160</Words>
  <Application>Microsoft Office PowerPoint</Application>
  <PresentationFormat>Widescreen</PresentationFormat>
  <Paragraphs>54</Paragraphs>
  <Slides>8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Roboto</vt:lpstr>
      <vt:lpstr>Roboto Light</vt:lpstr>
      <vt:lpstr>Office Theme</vt:lpstr>
      <vt:lpstr>Office Theme</vt:lpstr>
      <vt:lpstr>Statistikaamet Theme</vt:lpstr>
      <vt:lpstr>Kuidas sünnib piirkondlik statistika?</vt:lpstr>
      <vt:lpstr>Statistikaamet ühes aastas</vt:lpstr>
      <vt:lpstr>Andmeampsud sotsiaalmeedias</vt:lpstr>
      <vt:lpstr>PowerPoint Presentation</vt:lpstr>
      <vt:lpstr>KOV tasandi statistikat tehakse andministratiivandmete põhjal</vt:lpstr>
      <vt:lpstr>PowerPoint Presentation</vt:lpstr>
      <vt:lpstr>Jälgi meid sotsiaalmeedias</vt:lpstr>
      <vt:lpstr>Oled statistikas oluline</vt:lpstr>
    </vt:vector>
  </TitlesOfParts>
  <Company>RMIT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Statistikaamet</dc:title>
  <dc:creator>Kadri Kütt STAT</dc:creator>
  <cp:lastModifiedBy>Kalle Sepp</cp:lastModifiedBy>
  <cp:revision>31</cp:revision>
  <dcterms:created xsi:type="dcterms:W3CDTF">2020-12-07T06:40:51Z</dcterms:created>
  <dcterms:modified xsi:type="dcterms:W3CDTF">2023-09-19T05:08:27Z</dcterms:modified>
</cp:coreProperties>
</file>